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5" r:id="rId1"/>
  </p:sldMasterIdLst>
  <p:notesMasterIdLst>
    <p:notesMasterId r:id="rId50"/>
  </p:notesMasterIdLst>
  <p:sldIdLst>
    <p:sldId id="366" r:id="rId2"/>
    <p:sldId id="354" r:id="rId3"/>
    <p:sldId id="260" r:id="rId4"/>
    <p:sldId id="422" r:id="rId5"/>
    <p:sldId id="343" r:id="rId6"/>
    <p:sldId id="344" r:id="rId7"/>
    <p:sldId id="345" r:id="rId8"/>
    <p:sldId id="346" r:id="rId9"/>
    <p:sldId id="264" r:id="rId10"/>
    <p:sldId id="406" r:id="rId11"/>
    <p:sldId id="450" r:id="rId12"/>
    <p:sldId id="451" r:id="rId13"/>
    <p:sldId id="449" r:id="rId14"/>
    <p:sldId id="432" r:id="rId15"/>
    <p:sldId id="433" r:id="rId16"/>
    <p:sldId id="410" r:id="rId17"/>
    <p:sldId id="441" r:id="rId18"/>
    <p:sldId id="439" r:id="rId19"/>
    <p:sldId id="445" r:id="rId20"/>
    <p:sldId id="435" r:id="rId21"/>
    <p:sldId id="411" r:id="rId22"/>
    <p:sldId id="412" r:id="rId23"/>
    <p:sldId id="408" r:id="rId24"/>
    <p:sldId id="446" r:id="rId25"/>
    <p:sldId id="425" r:id="rId26"/>
    <p:sldId id="416" r:id="rId27"/>
    <p:sldId id="424" r:id="rId28"/>
    <p:sldId id="423" r:id="rId29"/>
    <p:sldId id="429" r:id="rId30"/>
    <p:sldId id="443" r:id="rId31"/>
    <p:sldId id="444" r:id="rId32"/>
    <p:sldId id="454" r:id="rId33"/>
    <p:sldId id="453" r:id="rId34"/>
    <p:sldId id="452" r:id="rId35"/>
    <p:sldId id="418" r:id="rId36"/>
    <p:sldId id="419" r:id="rId37"/>
    <p:sldId id="430" r:id="rId38"/>
    <p:sldId id="420" r:id="rId39"/>
    <p:sldId id="431" r:id="rId40"/>
    <p:sldId id="352" r:id="rId41"/>
    <p:sldId id="447" r:id="rId42"/>
    <p:sldId id="448" r:id="rId43"/>
    <p:sldId id="353" r:id="rId44"/>
    <p:sldId id="359" r:id="rId45"/>
    <p:sldId id="361" r:id="rId46"/>
    <p:sldId id="362" r:id="rId47"/>
    <p:sldId id="267" r:id="rId48"/>
    <p:sldId id="399" r:id="rId49"/>
  </p:sldIdLst>
  <p:sldSz cx="9144000" cy="6858000" type="screen4x3"/>
  <p:notesSz cx="6858000" cy="89614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2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D9D9"/>
    <a:srgbClr val="A6A6A6"/>
    <a:srgbClr val="FFFFFF"/>
    <a:srgbClr val="FFC000"/>
    <a:srgbClr val="F2F2F2"/>
    <a:srgbClr val="00B0F0"/>
    <a:srgbClr val="FF33CC"/>
    <a:srgbClr val="000000"/>
    <a:srgbClr val="7F3300"/>
    <a:srgbClr val="FFC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8" autoAdjust="0"/>
    <p:restoredTop sz="91163" autoAdjust="0"/>
  </p:normalViewPr>
  <p:slideViewPr>
    <p:cSldViewPr>
      <p:cViewPr varScale="1">
        <p:scale>
          <a:sx n="76" d="100"/>
          <a:sy n="76" d="100"/>
        </p:scale>
        <p:origin x="1397"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90" d="100"/>
          <a:sy n="90" d="100"/>
        </p:scale>
        <p:origin x="-2106" y="1080"/>
      </p:cViewPr>
      <p:guideLst>
        <p:guide orient="horz" pos="282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5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3732" name="Rectangle 4"/>
          <p:cNvSpPr>
            <a:spLocks noGrp="1" noRot="1" noChangeAspect="1" noChangeArrowheads="1" noTextEdit="1"/>
          </p:cNvSpPr>
          <p:nvPr>
            <p:ph type="sldImg" idx="2"/>
          </p:nvPr>
        </p:nvSpPr>
        <p:spPr bwMode="auto">
          <a:xfrm>
            <a:off x="1193800" y="685800"/>
            <a:ext cx="4470400"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3" name="Rectangle 5"/>
          <p:cNvSpPr>
            <a:spLocks noGrp="1" noChangeArrowheads="1"/>
          </p:cNvSpPr>
          <p:nvPr>
            <p:ph type="body" sz="quarter" idx="3"/>
          </p:nvPr>
        </p:nvSpPr>
        <p:spPr bwMode="auto">
          <a:xfrm>
            <a:off x="914400" y="4267200"/>
            <a:ext cx="50292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5414" name="Rectangle 6"/>
          <p:cNvSpPr>
            <a:spLocks noGrp="1" noChangeArrowheads="1"/>
          </p:cNvSpPr>
          <p:nvPr>
            <p:ph type="ftr" sz="quarter" idx="4"/>
          </p:nvPr>
        </p:nvSpPr>
        <p:spPr bwMode="auto">
          <a:xfrm>
            <a:off x="0" y="85344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45415" name="Rectangle 7"/>
          <p:cNvSpPr>
            <a:spLocks noGrp="1" noChangeArrowheads="1"/>
          </p:cNvSpPr>
          <p:nvPr>
            <p:ph type="sldNum" sz="quarter" idx="5"/>
          </p:nvPr>
        </p:nvSpPr>
        <p:spPr bwMode="auto">
          <a:xfrm>
            <a:off x="3886200" y="85344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365BD64-6B96-4DC8-8BF3-F133DC9B119E}" type="slidenum">
              <a:rPr lang="en-US"/>
              <a:pPr>
                <a:defRPr/>
              </a:pPr>
              <a:t>‹#›</a:t>
            </a:fld>
            <a:endParaRPr lang="en-US"/>
          </a:p>
        </p:txBody>
      </p:sp>
    </p:spTree>
    <p:extLst>
      <p:ext uri="{BB962C8B-B14F-4D97-AF65-F5344CB8AC3E}">
        <p14:creationId xmlns:p14="http://schemas.microsoft.com/office/powerpoint/2010/main" val="1653725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ea.gov/druginfo/ds.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ea.gov/druginfo/ds.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3C90A23-6B92-437C-880B-8D7E8439F31C}" type="slidenum">
              <a:rPr lang="en-US" altLang="en-US" sz="1200" smtClean="0"/>
              <a:pPr/>
              <a:t>1</a:t>
            </a:fld>
            <a:endParaRPr lang="en-US" altLang="en-US" sz="120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29533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05D7CE7-C409-49A1-8786-86E71DB8CD1F}" type="slidenum">
              <a:rPr lang="en-US" altLang="en-US" sz="1200" smtClean="0"/>
              <a:pPr/>
              <a:t>10</a:t>
            </a:fld>
            <a:endParaRPr lang="en-US" alt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smtClean="0"/>
              <a:t>Soma =</a:t>
            </a:r>
            <a:r>
              <a:rPr lang="en-US" altLang="en-US" sz="1400" baseline="0" dirty="0" smtClean="0"/>
              <a:t> muscle relaxant/ sedative</a:t>
            </a:r>
          </a:p>
          <a:p>
            <a:r>
              <a:rPr lang="en-US" altLang="en-US" sz="1400" baseline="0" dirty="0" smtClean="0"/>
              <a:t>Ambien = GABA Agonist . Used by fighting off the sleep and/or exceeding therapeutic dosage accessing the hypnotic effects</a:t>
            </a:r>
          </a:p>
          <a:p>
            <a:r>
              <a:rPr lang="en-US" altLang="en-US" sz="1400" baseline="0" dirty="0" smtClean="0"/>
              <a:t>Lyrica = Street use/abuse still relatively low but appears to be increasing</a:t>
            </a:r>
          </a:p>
          <a:p>
            <a:r>
              <a:rPr lang="en-US" altLang="en-US" sz="1400" baseline="0" dirty="0" smtClean="0"/>
              <a:t>Neurontin = Analgesic, anti seizure agent. Users claim it to have a high similar to </a:t>
            </a:r>
            <a:r>
              <a:rPr lang="en-US" altLang="en-US" sz="1400" baseline="0" dirty="0" err="1" smtClean="0"/>
              <a:t>etoh</a:t>
            </a:r>
            <a:r>
              <a:rPr lang="en-US" altLang="en-US" sz="1400" baseline="0" dirty="0" smtClean="0"/>
              <a:t>, opiates or Lyrica .</a:t>
            </a:r>
          </a:p>
          <a:p>
            <a:r>
              <a:rPr lang="en-US" altLang="en-US" sz="1400" baseline="0" dirty="0" err="1" smtClean="0"/>
              <a:t>Welbutrin</a:t>
            </a:r>
            <a:r>
              <a:rPr lang="en-US" altLang="en-US" sz="1400" baseline="0" dirty="0" smtClean="0"/>
              <a:t> =antidepressant (not an SSRI but similar), “poor man’s cocaine” – Toronto 2013 Global News</a:t>
            </a:r>
          </a:p>
          <a:p>
            <a:r>
              <a:rPr lang="en-US" altLang="en-US" sz="1400" baseline="0" dirty="0" smtClean="0"/>
              <a:t>Seroquel = often prescribed in institutional settings and diverted for recreational use. </a:t>
            </a:r>
          </a:p>
          <a:p>
            <a:endParaRPr lang="en-US" altLang="en-US" sz="1400" baseline="0" dirty="0" smtClean="0"/>
          </a:p>
          <a:p>
            <a:r>
              <a:rPr lang="en-US" altLang="en-US" sz="1400" baseline="0" dirty="0" smtClean="0"/>
              <a:t>Psychedelics – although LSD is still available more often other designer drugs that are cheaper, easier to make are passed off as something more well known. </a:t>
            </a:r>
          </a:p>
          <a:p>
            <a:r>
              <a:rPr lang="en-US" altLang="en-US" sz="1400" baseline="0" dirty="0" smtClean="0"/>
              <a:t>Often times MDMA and PVP drugs are used for their hallucinogenic properties although not fundamentally considered psychedelics. PCP is also considered a psychedelic.</a:t>
            </a:r>
          </a:p>
          <a:p>
            <a:r>
              <a:rPr lang="en-US" sz="1400" dirty="0" err="1" smtClean="0">
                <a:effectLst/>
              </a:rPr>
              <a:t>DiPT</a:t>
            </a:r>
            <a:r>
              <a:rPr lang="en-US" sz="1400" dirty="0" smtClean="0">
                <a:effectLst/>
              </a:rPr>
              <a:t> (5-methoxy-N, N-</a:t>
            </a:r>
            <a:r>
              <a:rPr lang="en-US" sz="1400" dirty="0" err="1" smtClean="0">
                <a:effectLst/>
              </a:rPr>
              <a:t>diisopropyltryptamine</a:t>
            </a:r>
            <a:r>
              <a:rPr lang="en-US" sz="1400" dirty="0" smtClean="0">
                <a:effectLst/>
              </a:rPr>
              <a:t>, often abbreviated as 5-MeO-DIPT) is a hallucinogenic drug that has a number of similarities with other drugs in this class. It is sometimes known on the street as foxy, and a very close analog of the drug is known as </a:t>
            </a:r>
            <a:r>
              <a:rPr lang="en-US" sz="1400" dirty="0" err="1" smtClean="0">
                <a:effectLst/>
              </a:rPr>
              <a:t>moxy</a:t>
            </a:r>
            <a:r>
              <a:rPr lang="en-US" sz="1400" dirty="0" smtClean="0">
                <a:effectLst/>
              </a:rPr>
              <a:t> or foxy-</a:t>
            </a:r>
            <a:r>
              <a:rPr lang="en-US" sz="1400" dirty="0" err="1" smtClean="0">
                <a:effectLst/>
              </a:rPr>
              <a:t>moxy</a:t>
            </a:r>
            <a:r>
              <a:rPr lang="en-US" sz="1400" dirty="0" smtClean="0">
                <a:effectLst/>
              </a:rPr>
              <a:t>.</a:t>
            </a:r>
            <a:endParaRPr lang="en-US" sz="1400" b="0" i="0" dirty="0" smtClean="0">
              <a:effectLst/>
            </a:endParaRPr>
          </a:p>
          <a:p>
            <a:r>
              <a:rPr lang="en-US" sz="1400" b="0" i="0" dirty="0" err="1" smtClean="0">
                <a:effectLst/>
              </a:rPr>
              <a:t>DiPT</a:t>
            </a:r>
            <a:r>
              <a:rPr lang="en-US" sz="1400" b="0" i="0" dirty="0" smtClean="0">
                <a:effectLst/>
              </a:rPr>
              <a:t> is a derivative of tryptamine, which is a monoamine and similar to the amino acid tryptophan. Tryptamine is a trace element found in the brains of mammals, including humans, and it is believed to be a neurotransmitter or a neuromodulator (a substance that affects the release of other neurotransmitters in the central nervous system).</a:t>
            </a:r>
          </a:p>
          <a:p>
            <a:r>
              <a:rPr lang="en-US" sz="1400" b="0" i="0" dirty="0" err="1" smtClean="0">
                <a:effectLst/>
              </a:rPr>
              <a:t>DiPT</a:t>
            </a:r>
            <a:r>
              <a:rPr lang="en-US" sz="1400" b="0" i="0" dirty="0" smtClean="0">
                <a:effectLst/>
              </a:rPr>
              <a:t> has no currently accepted medicinal uses in the United States, although some sources suggest that it may have some neurological and psychiatric uses. It remains classified as a </a:t>
            </a:r>
            <a:r>
              <a:rPr lang="en-US" sz="1200" b="0" i="0" kern="1200" dirty="0" smtClean="0">
                <a:solidFill>
                  <a:schemeClr val="tx1"/>
                </a:solidFill>
                <a:effectLst/>
                <a:latin typeface="Times New Roman" pitchFamily="18" charset="0"/>
                <a:ea typeface="+mn-ea"/>
                <a:cs typeface="+mn-cs"/>
                <a:hlinkClick r:id="rId3"/>
              </a:rPr>
              <a:t>Schedule I</a:t>
            </a:r>
            <a:r>
              <a:rPr lang="en-US" sz="1400" b="0" i="0" dirty="0" smtClean="0">
                <a:effectLst/>
              </a:rPr>
              <a:t> controlled substance by the United States Drug Enforcement Administration (DEA), indicating that it is illegal to possess in any form except for special cases where it is used in research. Special permissions from the government are required to possess and use substances in this class. </a:t>
            </a:r>
            <a:r>
              <a:rPr lang="en-US" sz="1400" b="0" i="0" dirty="0" err="1" smtClean="0">
                <a:effectLst/>
              </a:rPr>
              <a:t>DiPT</a:t>
            </a:r>
            <a:r>
              <a:rPr lang="en-US" sz="1400" b="0" i="0" dirty="0" smtClean="0">
                <a:effectLst/>
              </a:rPr>
              <a:t> has a number of hallucinogenic effects that make it somewhat popular among users of hallucinogenic drugs. According to the DEA, in animal studies, the drug is shown to have similar effects to drugs like LSD, DMT, and psilocybin.</a:t>
            </a:r>
          </a:p>
          <a:p>
            <a:r>
              <a:rPr lang="en-US" sz="1400" b="0" i="0" dirty="0" smtClean="0">
                <a:effectLst/>
              </a:rPr>
              <a:t>According to information provided by the DEA, the drug may be often used as a substitute for the rave drug MDMA. </a:t>
            </a:r>
            <a:r>
              <a:rPr lang="en-US" sz="1400" b="0" i="0" dirty="0" err="1" smtClean="0">
                <a:effectLst/>
              </a:rPr>
              <a:t>DiPT</a:t>
            </a:r>
            <a:r>
              <a:rPr lang="en-US" sz="1400" b="0" i="0" dirty="0" smtClean="0">
                <a:effectLst/>
              </a:rPr>
              <a:t> can be taken orally as a powder or in tablets or capsules. It can be snorted, smoked, and may even be injected in some cases. The powder form of </a:t>
            </a:r>
            <a:r>
              <a:rPr lang="en-US" sz="1400" b="0" i="0" dirty="0" err="1" smtClean="0">
                <a:effectLst/>
              </a:rPr>
              <a:t>th</a:t>
            </a:r>
            <a:endParaRPr lang="en-US" sz="1400" b="0" i="0" dirty="0" smtClean="0">
              <a:effectLst/>
            </a:endParaRPr>
          </a:p>
          <a:p>
            <a:r>
              <a:rPr lang="en-US" sz="1200" b="0" i="1" kern="1200" dirty="0" smtClean="0">
                <a:solidFill>
                  <a:schemeClr val="tx1"/>
                </a:solidFill>
                <a:effectLst/>
                <a:latin typeface="Times New Roman" pitchFamily="18" charset="0"/>
                <a:ea typeface="+mn-ea"/>
                <a:cs typeface="+mn-cs"/>
              </a:rPr>
              <a:t>2C-E and other drugs in the 2C family have hallucinogenic effects similar to those of LSD and ecstasy (MDMA). The synthetic drugs, often used at music festivals, clubs and parties, can also cause extreme elevations in body temperature, psychosis, delirium and even </a:t>
            </a:r>
            <a:r>
              <a:rPr lang="en-US" sz="1200" b="0" i="1" kern="1200" dirty="0" err="1" smtClean="0">
                <a:solidFill>
                  <a:schemeClr val="tx1"/>
                </a:solidFill>
                <a:effectLst/>
                <a:latin typeface="Times New Roman" pitchFamily="18" charset="0"/>
                <a:ea typeface="+mn-ea"/>
                <a:cs typeface="+mn-cs"/>
              </a:rPr>
              <a:t>death.</a:t>
            </a:r>
            <a:r>
              <a:rPr lang="en-US" sz="1400" b="0" i="0" dirty="0" err="1" smtClean="0">
                <a:effectLst/>
              </a:rPr>
              <a:t>e</a:t>
            </a:r>
            <a:r>
              <a:rPr lang="en-US" sz="1400" b="0" i="0" dirty="0" smtClean="0">
                <a:effectLst/>
              </a:rPr>
              <a:t> drug varies in color.</a:t>
            </a:r>
          </a:p>
        </p:txBody>
      </p:sp>
    </p:spTree>
    <p:extLst>
      <p:ext uri="{BB962C8B-B14F-4D97-AF65-F5344CB8AC3E}">
        <p14:creationId xmlns:p14="http://schemas.microsoft.com/office/powerpoint/2010/main" val="3520604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05D7CE7-C409-49A1-8786-86E71DB8CD1F}" type="slidenum">
              <a:rPr lang="en-US" altLang="en-US" sz="1200" smtClean="0"/>
              <a:pPr/>
              <a:t>11</a:t>
            </a:fld>
            <a:endParaRPr lang="en-US" alt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t>Massachusetts Drug Supply Stream (MADDS)- Brandeis University</a:t>
            </a:r>
            <a:endParaRPr lang="en-US" sz="1400" b="0" i="0" dirty="0" smtClean="0">
              <a:effectLst/>
            </a:endParaRPr>
          </a:p>
        </p:txBody>
      </p:sp>
    </p:spTree>
    <p:extLst>
      <p:ext uri="{BB962C8B-B14F-4D97-AF65-F5344CB8AC3E}">
        <p14:creationId xmlns:p14="http://schemas.microsoft.com/office/powerpoint/2010/main" val="119951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05D7CE7-C409-49A1-8786-86E71DB8CD1F}" type="slidenum">
              <a:rPr lang="en-US" altLang="en-US" sz="1200" smtClean="0"/>
              <a:pPr/>
              <a:t>12</a:t>
            </a:fld>
            <a:endParaRPr lang="en-US" alt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aseline="0" dirty="0" smtClean="0"/>
              <a:t>Neurontin = Analgesic, anti seizure agent. Users claim it to have a high similar to </a:t>
            </a:r>
            <a:r>
              <a:rPr lang="en-US" altLang="en-US" sz="1400" baseline="0" dirty="0" err="1" smtClean="0"/>
              <a:t>etoh</a:t>
            </a:r>
            <a:r>
              <a:rPr lang="en-US" altLang="en-US" sz="1400" baseline="0" dirty="0" smtClean="0"/>
              <a:t>, opiates or Lyrica .</a:t>
            </a:r>
          </a:p>
          <a:p>
            <a:r>
              <a:rPr lang="en-US" altLang="en-US" sz="1400" baseline="0" dirty="0" err="1" smtClean="0"/>
              <a:t>Welbutrin</a:t>
            </a:r>
            <a:r>
              <a:rPr lang="en-US" altLang="en-US" sz="1400" baseline="0" dirty="0" smtClean="0"/>
              <a:t> =antidepressant (not an SSRI but similar), “poor man’s cocaine” – Toronto 2013 Global News</a:t>
            </a:r>
          </a:p>
          <a:p>
            <a:r>
              <a:rPr lang="en-US" altLang="en-US" sz="1400" baseline="0" dirty="0" smtClean="0"/>
              <a:t>Seroquel = often prescribed in institutional settings and diverted for recreational use. </a:t>
            </a:r>
          </a:p>
          <a:p>
            <a:endParaRPr lang="en-US" altLang="en-US" sz="1400" baseline="0" dirty="0" smtClean="0"/>
          </a:p>
          <a:p>
            <a:r>
              <a:rPr lang="en-US" altLang="en-US" sz="1400" baseline="0" dirty="0" smtClean="0"/>
              <a:t>Psychedelics – although LSD is still available more often other designer drugs that are cheaper, easier to make are passed off as something more well known. </a:t>
            </a:r>
          </a:p>
          <a:p>
            <a:r>
              <a:rPr lang="en-US" altLang="en-US" sz="1400" baseline="0" dirty="0" smtClean="0"/>
              <a:t>Often times MDMA and PVP drugs are used for their hallucinogenic properties although not fundamentally considered psychedelics. PCP is also considered a psychedelic.</a:t>
            </a:r>
          </a:p>
          <a:p>
            <a:r>
              <a:rPr lang="en-US" sz="1400" dirty="0" err="1" smtClean="0">
                <a:effectLst/>
              </a:rPr>
              <a:t>DiPT</a:t>
            </a:r>
            <a:r>
              <a:rPr lang="en-US" sz="1400" dirty="0" smtClean="0">
                <a:effectLst/>
              </a:rPr>
              <a:t> (5-methoxy-N, N-</a:t>
            </a:r>
            <a:r>
              <a:rPr lang="en-US" sz="1400" dirty="0" err="1" smtClean="0">
                <a:effectLst/>
              </a:rPr>
              <a:t>diisopropyltryptamine</a:t>
            </a:r>
            <a:r>
              <a:rPr lang="en-US" sz="1400" dirty="0" smtClean="0">
                <a:effectLst/>
              </a:rPr>
              <a:t>, often abbreviated as 5-MeO-DIPT) is a hallucinogenic drug that has a number of similarities with other drugs in this class. It is sometimes known on the street as foxy, and a very close analog of the drug is known as </a:t>
            </a:r>
            <a:r>
              <a:rPr lang="en-US" sz="1400" dirty="0" err="1" smtClean="0">
                <a:effectLst/>
              </a:rPr>
              <a:t>moxy</a:t>
            </a:r>
            <a:r>
              <a:rPr lang="en-US" sz="1400" dirty="0" smtClean="0">
                <a:effectLst/>
              </a:rPr>
              <a:t> or foxy-</a:t>
            </a:r>
            <a:r>
              <a:rPr lang="en-US" sz="1400" dirty="0" err="1" smtClean="0">
                <a:effectLst/>
              </a:rPr>
              <a:t>moxy</a:t>
            </a:r>
            <a:r>
              <a:rPr lang="en-US" sz="1400" dirty="0" smtClean="0">
                <a:effectLst/>
              </a:rPr>
              <a:t>.</a:t>
            </a:r>
            <a:endParaRPr lang="en-US" sz="1400" b="0" i="0" dirty="0" smtClean="0">
              <a:effectLst/>
            </a:endParaRPr>
          </a:p>
          <a:p>
            <a:r>
              <a:rPr lang="en-US" sz="1400" b="0" i="0" dirty="0" err="1" smtClean="0">
                <a:effectLst/>
              </a:rPr>
              <a:t>DiPT</a:t>
            </a:r>
            <a:r>
              <a:rPr lang="en-US" sz="1400" b="0" i="0" dirty="0" smtClean="0">
                <a:effectLst/>
              </a:rPr>
              <a:t> is a derivative of tryptamine, which is a monoamine and similar to the amino acid tryptophan. Tryptamine is a trace element found in the brains of mammals, including humans, and it is believed to be a neurotransmitter or a neuromodulator (a substance that affects the release of other neurotransmitters in the central nervous system).</a:t>
            </a:r>
          </a:p>
          <a:p>
            <a:r>
              <a:rPr lang="en-US" sz="1400" b="0" i="0" dirty="0" err="1" smtClean="0">
                <a:effectLst/>
              </a:rPr>
              <a:t>DiPT</a:t>
            </a:r>
            <a:r>
              <a:rPr lang="en-US" sz="1400" b="0" i="0" dirty="0" smtClean="0">
                <a:effectLst/>
              </a:rPr>
              <a:t> has no currently accepted medicinal uses in the United States, although some sources suggest that it may have some neurological and psychiatric uses. It remains classified as a </a:t>
            </a:r>
            <a:r>
              <a:rPr lang="en-US" sz="1200" b="0" i="0" kern="1200" dirty="0" smtClean="0">
                <a:solidFill>
                  <a:schemeClr val="tx1"/>
                </a:solidFill>
                <a:effectLst/>
                <a:latin typeface="Times New Roman" pitchFamily="18" charset="0"/>
                <a:ea typeface="+mn-ea"/>
                <a:cs typeface="+mn-cs"/>
                <a:hlinkClick r:id="rId3"/>
              </a:rPr>
              <a:t>Schedule I</a:t>
            </a:r>
            <a:r>
              <a:rPr lang="en-US" sz="1400" b="0" i="0" dirty="0" smtClean="0">
                <a:effectLst/>
              </a:rPr>
              <a:t> controlled substance by the United States Drug Enforcement Administration (DEA), indicating that it is illegal to possess in any form except for special cases where it is used in research. Special permissions from the government are required to possess and use substances in this class. </a:t>
            </a:r>
            <a:r>
              <a:rPr lang="en-US" sz="1400" b="0" i="0" dirty="0" err="1" smtClean="0">
                <a:effectLst/>
              </a:rPr>
              <a:t>DiPT</a:t>
            </a:r>
            <a:r>
              <a:rPr lang="en-US" sz="1400" b="0" i="0" dirty="0" smtClean="0">
                <a:effectLst/>
              </a:rPr>
              <a:t> has a number of hallucinogenic effects that make it somewhat popular among users of hallucinogenic drugs. According to the DEA, in animal studies, the drug is shown to have similar effects to drugs like LSD, DMT, and psilocybin.</a:t>
            </a:r>
          </a:p>
          <a:p>
            <a:r>
              <a:rPr lang="en-US" sz="1400" b="0" i="0" dirty="0" smtClean="0">
                <a:effectLst/>
              </a:rPr>
              <a:t>According to information provided by the DEA, the drug may be often used as a substitute for the rave drug MDMA. </a:t>
            </a:r>
            <a:r>
              <a:rPr lang="en-US" sz="1400" b="0" i="0" dirty="0" err="1" smtClean="0">
                <a:effectLst/>
              </a:rPr>
              <a:t>DiPT</a:t>
            </a:r>
            <a:r>
              <a:rPr lang="en-US" sz="1400" b="0" i="0" dirty="0" smtClean="0">
                <a:effectLst/>
              </a:rPr>
              <a:t> can be taken orally as a powder or in tablets or capsules. It can be snorted, smoked, and may even be injected in some cases. The powder form of </a:t>
            </a:r>
            <a:r>
              <a:rPr lang="en-US" sz="1400" b="0" i="0" dirty="0" err="1" smtClean="0">
                <a:effectLst/>
              </a:rPr>
              <a:t>th</a:t>
            </a:r>
            <a:endParaRPr lang="en-US" sz="1400" b="0" i="0" dirty="0" smtClean="0">
              <a:effectLst/>
            </a:endParaRPr>
          </a:p>
          <a:p>
            <a:r>
              <a:rPr lang="en-US" sz="1200" b="0" i="1" kern="1200" dirty="0" smtClean="0">
                <a:solidFill>
                  <a:schemeClr val="tx1"/>
                </a:solidFill>
                <a:effectLst/>
                <a:latin typeface="Times New Roman" pitchFamily="18" charset="0"/>
                <a:ea typeface="+mn-ea"/>
                <a:cs typeface="+mn-cs"/>
              </a:rPr>
              <a:t>2C-E and other drugs in the 2C family have hallucinogenic effects similar to those of LSD and ecstasy (MDMA). The synthetic drugs, often used at music festivals, clubs and parties, can also cause extreme elevations in body temperature, psychosis, delirium and even </a:t>
            </a:r>
            <a:r>
              <a:rPr lang="en-US" sz="1200" b="0" i="1" kern="1200" dirty="0" err="1" smtClean="0">
                <a:solidFill>
                  <a:schemeClr val="tx1"/>
                </a:solidFill>
                <a:effectLst/>
                <a:latin typeface="Times New Roman" pitchFamily="18" charset="0"/>
                <a:ea typeface="+mn-ea"/>
                <a:cs typeface="+mn-cs"/>
              </a:rPr>
              <a:t>death.</a:t>
            </a:r>
            <a:r>
              <a:rPr lang="en-US" sz="1400" b="0" i="0" dirty="0" err="1" smtClean="0">
                <a:effectLst/>
              </a:rPr>
              <a:t>e</a:t>
            </a:r>
            <a:r>
              <a:rPr lang="en-US" sz="1400" b="0" i="0" dirty="0" smtClean="0">
                <a:effectLst/>
              </a:rPr>
              <a:t> drug varies in color.</a:t>
            </a:r>
          </a:p>
        </p:txBody>
      </p:sp>
    </p:spTree>
    <p:extLst>
      <p:ext uri="{BB962C8B-B14F-4D97-AF65-F5344CB8AC3E}">
        <p14:creationId xmlns:p14="http://schemas.microsoft.com/office/powerpoint/2010/main" val="388740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Heroin = synthesized</a:t>
            </a:r>
            <a:r>
              <a:rPr lang="en-US" baseline="0" dirty="0" smtClean="0"/>
              <a:t> from morphine</a:t>
            </a:r>
            <a:endParaRPr lang="en-US" dirty="0" smtClean="0"/>
          </a:p>
          <a:p>
            <a:r>
              <a:rPr lang="en-US" baseline="0" dirty="0" smtClean="0"/>
              <a:t>Hydrocodone (</a:t>
            </a:r>
            <a:r>
              <a:rPr lang="en-US" baseline="0" dirty="0" err="1" smtClean="0"/>
              <a:t>Zohydro</a:t>
            </a:r>
            <a:r>
              <a:rPr lang="en-US" baseline="0" dirty="0" smtClean="0"/>
              <a:t>, Vicodin, </a:t>
            </a:r>
            <a:r>
              <a:rPr lang="en-US" baseline="0" dirty="0" err="1" smtClean="0"/>
              <a:t>Loritab</a:t>
            </a:r>
            <a:r>
              <a:rPr lang="en-US" baseline="0" dirty="0" smtClean="0"/>
              <a:t>) = partial synthetic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Oxycodone – Roxicodone, Percocet. Most commonly abused currently as “perc 30’s” . Different than typical Percocet due to the absence of Tylenol/</a:t>
            </a:r>
            <a:r>
              <a:rPr lang="en-US" sz="1200" b="0" i="0" kern="1200" dirty="0" smtClean="0">
                <a:solidFill>
                  <a:schemeClr val="tx1"/>
                </a:solidFill>
                <a:effectLst/>
                <a:latin typeface="Times New Roman" pitchFamily="18" charset="0"/>
                <a:ea typeface="+mn-ea"/>
                <a:cs typeface="+mn-cs"/>
              </a:rPr>
              <a:t>acetaminophen </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smtClean="0"/>
              <a:t>Oxycontin</a:t>
            </a:r>
            <a:r>
              <a:rPr lang="en-US" baseline="0" dirty="0" smtClean="0"/>
              <a:t> is actually a form of oxycodone aka “</a:t>
            </a:r>
            <a:r>
              <a:rPr lang="en-US" baseline="0" dirty="0" err="1" smtClean="0"/>
              <a:t>Oxies</a:t>
            </a:r>
            <a:r>
              <a:rPr lang="en-US" baseline="0" dirty="0" smtClean="0"/>
              <a:t>” or OC’s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Hydromorphone – </a:t>
            </a:r>
            <a:r>
              <a:rPr lang="en-US" baseline="0" dirty="0" err="1" smtClean="0"/>
              <a:t>Dilaudid</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Oxymorphone – </a:t>
            </a:r>
            <a:r>
              <a:rPr lang="en-US" baseline="0" dirty="0" err="1" smtClean="0"/>
              <a:t>Opana</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Meperidine –Demerol</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Fentanyl –</a:t>
            </a:r>
            <a:r>
              <a:rPr lang="en-US" baseline="0" dirty="0" smtClean="0"/>
              <a:t> Synthetic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W-18 – Research chemical recently (spring 2016) in some street heroin in Canada and sparsely in the USA</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Methadone - </a:t>
            </a:r>
            <a:r>
              <a:rPr lang="en-US" baseline="0" dirty="0" err="1" smtClean="0"/>
              <a:t>Dolophine</a:t>
            </a:r>
            <a:endParaRPr lang="en-US" baseline="0" dirty="0" smtClean="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14</a:t>
            </a:fld>
            <a:endParaRPr lang="en-US"/>
          </a:p>
        </p:txBody>
      </p:sp>
    </p:spTree>
    <p:extLst>
      <p:ext uri="{BB962C8B-B14F-4D97-AF65-F5344CB8AC3E}">
        <p14:creationId xmlns:p14="http://schemas.microsoft.com/office/powerpoint/2010/main" val="59510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Heroin = synthesized from morphine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Hydrocodone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Zohydro</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Vicodin,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Loritab</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 partial synthetic</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Oxycodone – Roxicodone, Percocet. Most commonly abused currently as “perc 30’s” . Different than typical Percocet due to the absence of Tylenol.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Oxycontin</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is actually a form of oxycodone aka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Oxies</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or OC’s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Hydromorphone –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Dilaudid</a:t>
            </a: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Oxymorphone –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Opana</a:t>
            </a: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Meperidine –Demerol</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Fentanyl – Synthetic</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W-18 – Research chemical recently (spring 2016) in some street heroin in Canada and sparsely in the USA</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Methadone -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Dolophine</a:t>
            </a: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15</a:t>
            </a:fld>
            <a:endParaRPr lang="en-US"/>
          </a:p>
        </p:txBody>
      </p:sp>
    </p:spTree>
    <p:extLst>
      <p:ext uri="{BB962C8B-B14F-4D97-AF65-F5344CB8AC3E}">
        <p14:creationId xmlns:p14="http://schemas.microsoft.com/office/powerpoint/2010/main" val="3252809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northeast heroin</a:t>
            </a:r>
            <a:r>
              <a:rPr lang="en-US" baseline="0" dirty="0" smtClean="0"/>
              <a:t> is typically an off white powder</a:t>
            </a:r>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16</a:t>
            </a:fld>
            <a:endParaRPr lang="en-US"/>
          </a:p>
        </p:txBody>
      </p:sp>
    </p:spTree>
    <p:extLst>
      <p:ext uri="{BB962C8B-B14F-4D97-AF65-F5344CB8AC3E}">
        <p14:creationId xmlns:p14="http://schemas.microsoft.com/office/powerpoint/2010/main" val="741173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Times New Roman" pitchFamily="18" charset="0"/>
                <a:ea typeface="+mn-ea"/>
                <a:cs typeface="+mn-cs"/>
              </a:rPr>
              <a:t>Fentanyl is 50-100X</a:t>
            </a:r>
            <a:r>
              <a:rPr lang="en-US" sz="1200" b="0" i="0" kern="1200" baseline="0" dirty="0" smtClean="0">
                <a:solidFill>
                  <a:schemeClr val="tx1"/>
                </a:solidFill>
                <a:effectLst/>
                <a:latin typeface="Times New Roman" pitchFamily="18" charset="0"/>
                <a:ea typeface="+mn-ea"/>
                <a:cs typeface="+mn-cs"/>
              </a:rPr>
              <a:t> </a:t>
            </a:r>
            <a:r>
              <a:rPr lang="en-US" sz="1200" b="0" i="0" kern="1200" dirty="0" smtClean="0">
                <a:solidFill>
                  <a:schemeClr val="tx1"/>
                </a:solidFill>
                <a:effectLst/>
                <a:latin typeface="Times New Roman" pitchFamily="18" charset="0"/>
                <a:ea typeface="+mn-ea"/>
                <a:cs typeface="+mn-cs"/>
              </a:rPr>
              <a:t>stronger than morphine.</a:t>
            </a:r>
            <a:endParaRPr lang="en-US" dirty="0"/>
          </a:p>
        </p:txBody>
      </p:sp>
      <p:sp>
        <p:nvSpPr>
          <p:cNvPr id="4" name="Slide Number Placeholder 3"/>
          <p:cNvSpPr>
            <a:spLocks noGrp="1"/>
          </p:cNvSpPr>
          <p:nvPr>
            <p:ph type="sldNum" sz="quarter" idx="10"/>
          </p:nvPr>
        </p:nvSpPr>
        <p:spPr/>
        <p:txBody>
          <a:bodyPr/>
          <a:lstStyle/>
          <a:p>
            <a:fld id="{5A04C4EE-6667-417B-BF3E-EFC2F5ACC14A}" type="slidenum">
              <a:rPr lang="en-US" smtClean="0"/>
              <a:pPr/>
              <a:t>17</a:t>
            </a:fld>
            <a:endParaRPr lang="en-US" dirty="0"/>
          </a:p>
        </p:txBody>
      </p:sp>
    </p:spTree>
    <p:extLst>
      <p:ext uri="{BB962C8B-B14F-4D97-AF65-F5344CB8AC3E}">
        <p14:creationId xmlns:p14="http://schemas.microsoft.com/office/powerpoint/2010/main" val="353368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04C4EE-6667-417B-BF3E-EFC2F5ACC14A}" type="slidenum">
              <a:rPr lang="en-US" smtClean="0"/>
              <a:pPr/>
              <a:t>18</a:t>
            </a:fld>
            <a:endParaRPr lang="en-US" dirty="0"/>
          </a:p>
        </p:txBody>
      </p:sp>
    </p:spTree>
    <p:extLst>
      <p:ext uri="{BB962C8B-B14F-4D97-AF65-F5344CB8AC3E}">
        <p14:creationId xmlns:p14="http://schemas.microsoft.com/office/powerpoint/2010/main" val="1685412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Lethal Dose</a:t>
            </a:r>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19</a:t>
            </a:fld>
            <a:endParaRPr lang="en-US"/>
          </a:p>
        </p:txBody>
      </p:sp>
    </p:spTree>
    <p:extLst>
      <p:ext uri="{BB962C8B-B14F-4D97-AF65-F5344CB8AC3E}">
        <p14:creationId xmlns:p14="http://schemas.microsoft.com/office/powerpoint/2010/main" val="2678179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04C4EE-6667-417B-BF3E-EFC2F5ACC14A}" type="slidenum">
              <a:rPr lang="en-US" smtClean="0"/>
              <a:pPr/>
              <a:t>20</a:t>
            </a:fld>
            <a:endParaRPr lang="en-US" dirty="0"/>
          </a:p>
        </p:txBody>
      </p:sp>
    </p:spTree>
    <p:extLst>
      <p:ext uri="{BB962C8B-B14F-4D97-AF65-F5344CB8AC3E}">
        <p14:creationId xmlns:p14="http://schemas.microsoft.com/office/powerpoint/2010/main" val="868951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2</a:t>
            </a:fld>
            <a:endParaRPr lang="en-US"/>
          </a:p>
        </p:txBody>
      </p:sp>
    </p:spTree>
    <p:extLst>
      <p:ext uri="{BB962C8B-B14F-4D97-AF65-F5344CB8AC3E}">
        <p14:creationId xmlns:p14="http://schemas.microsoft.com/office/powerpoint/2010/main" val="2916502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 Partial agonists </a:t>
            </a:r>
            <a:r>
              <a:rPr lang="en-US" dirty="0" smtClean="0"/>
              <a:t>are "keys" very much like the agonists, and they do fit in the receptors and turn them on. They are called partial agonists, however, as they can only turn these receptors on partially. </a:t>
            </a:r>
          </a:p>
          <a:p>
            <a:r>
              <a:rPr lang="en-US" b="1" u="sng" dirty="0" smtClean="0"/>
              <a:t>Opiate antagonists </a:t>
            </a:r>
            <a:r>
              <a:rPr lang="en-US" dirty="0" smtClean="0"/>
              <a:t>are sort of like broken keys for those opioid receptors in the brain. They fit in the opioid receptors but they do not turn them on – And significantly, while they sit in the receptor keyhole slots, other opioids cannot get in these keyholes to turn them on. </a:t>
            </a:r>
            <a:endParaRPr lang="en-US" dirty="0" smtClean="0"/>
          </a:p>
          <a:p>
            <a:r>
              <a:rPr lang="en-US" dirty="0" err="1" smtClean="0"/>
              <a:t>Sublocade</a:t>
            </a:r>
            <a:r>
              <a:rPr lang="en-US" dirty="0" smtClean="0"/>
              <a:t>- </a:t>
            </a:r>
            <a:r>
              <a:rPr lang="en-US" dirty="0" smtClean="0">
                <a:effectLst/>
              </a:rPr>
              <a:t>SUBLOCADE is injected by a treatment provider as a liquid and, once inside the body, turns to a solid gel called a depot (</a:t>
            </a:r>
            <a:r>
              <a:rPr lang="en-US" dirty="0" err="1" smtClean="0">
                <a:effectLst/>
              </a:rPr>
              <a:t>dee-poh</a:t>
            </a:r>
            <a:r>
              <a:rPr lang="en-US" dirty="0" smtClean="0">
                <a:effectLst/>
              </a:rPr>
              <a:t>).</a:t>
            </a:r>
          </a:p>
          <a:p>
            <a:r>
              <a:rPr lang="en-US" sz="1200" b="0" kern="1200" dirty="0" smtClean="0">
                <a:solidFill>
                  <a:schemeClr val="tx1"/>
                </a:solidFill>
                <a:effectLst/>
                <a:latin typeface="Times New Roman" pitchFamily="18" charset="0"/>
                <a:ea typeface="+mn-ea"/>
                <a:cs typeface="+mn-cs"/>
              </a:rPr>
              <a:t>The depot gradually releases buprenorphine at a controlled rate all month.</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21</a:t>
            </a:fld>
            <a:endParaRPr lang="en-US"/>
          </a:p>
        </p:txBody>
      </p:sp>
    </p:spTree>
    <p:extLst>
      <p:ext uri="{BB962C8B-B14F-4D97-AF65-F5344CB8AC3E}">
        <p14:creationId xmlns:p14="http://schemas.microsoft.com/office/powerpoint/2010/main" val="2901403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ceiling effect is good in some ways. It makes Suboxone less likely attractive</a:t>
            </a:r>
            <a:r>
              <a:rPr lang="en-US" baseline="0" dirty="0" smtClean="0"/>
              <a:t> for</a:t>
            </a:r>
            <a:r>
              <a:rPr lang="en-US" dirty="0" smtClean="0"/>
              <a:t> abuse and far less easy to O.D. on – because of this, Suboxone can usually be taken home, saving the client from regular or even daily trips to the methadone clinic. </a:t>
            </a:r>
          </a:p>
          <a:p>
            <a:pPr marL="171450" indent="-171450">
              <a:buFont typeface="Arial" panose="020B0604020202020204" pitchFamily="34" charset="0"/>
              <a:buChar char="•"/>
            </a:pPr>
            <a:r>
              <a:rPr lang="en-US" dirty="0" smtClean="0"/>
              <a:t>Once the ceiling is reached,  taking a higher dosage of Suboxone won't result in increased intoxication.</a:t>
            </a:r>
          </a:p>
          <a:p>
            <a:pPr marL="171450" indent="-171450">
              <a:buFont typeface="Arial" panose="020B0604020202020204" pitchFamily="34" charset="0"/>
              <a:buChar char="•"/>
            </a:pPr>
            <a:r>
              <a:rPr lang="en-US" dirty="0" smtClean="0"/>
              <a:t>Tolerance</a:t>
            </a:r>
            <a:r>
              <a:rPr lang="en-US" baseline="0" dirty="0" smtClean="0"/>
              <a:t> develops quickly and after several days the euphoria/intoxicating effects are negligible</a:t>
            </a:r>
            <a:r>
              <a:rPr lang="en-US" dirty="0" smtClean="0"/>
              <a:t> for most people.</a:t>
            </a:r>
          </a:p>
          <a:p>
            <a:pPr marL="171450" indent="-171450">
              <a:buFont typeface="Arial" panose="020B0604020202020204" pitchFamily="34" charset="0"/>
              <a:buChar char="•"/>
            </a:pPr>
            <a:r>
              <a:rPr lang="en-US" dirty="0" smtClean="0"/>
              <a:t>It</a:t>
            </a:r>
            <a:r>
              <a:rPr lang="en-US" baseline="0" dirty="0" smtClean="0"/>
              <a:t> </a:t>
            </a:r>
            <a:r>
              <a:rPr lang="en-US" dirty="0" smtClean="0"/>
              <a:t>also won’t cause much risk of respiratory depression and possible overdose death. </a:t>
            </a:r>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22</a:t>
            </a:fld>
            <a:endParaRPr lang="en-US"/>
          </a:p>
        </p:txBody>
      </p:sp>
    </p:spTree>
    <p:extLst>
      <p:ext uri="{BB962C8B-B14F-4D97-AF65-F5344CB8AC3E}">
        <p14:creationId xmlns:p14="http://schemas.microsoft.com/office/powerpoint/2010/main" val="2901403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23</a:t>
            </a:fld>
            <a:endParaRPr lang="en-US"/>
          </a:p>
        </p:txBody>
      </p:sp>
    </p:spTree>
    <p:extLst>
      <p:ext uri="{BB962C8B-B14F-4D97-AF65-F5344CB8AC3E}">
        <p14:creationId xmlns:p14="http://schemas.microsoft.com/office/powerpoint/2010/main" val="3583953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often assume that those under the influence of opiates will seem heavily sedated. While this can occur at certain points of the “high” there is also a very active euphoria associated with the high. Often elevated levels of activity such as talking, socializing, cleaning etc. can be indicators of intoxication.  Be aware of significant changes in behavioral or mood. </a:t>
            </a:r>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26</a:t>
            </a:fld>
            <a:endParaRPr lang="en-US"/>
          </a:p>
        </p:txBody>
      </p:sp>
    </p:spTree>
    <p:extLst>
      <p:ext uri="{BB962C8B-B14F-4D97-AF65-F5344CB8AC3E}">
        <p14:creationId xmlns:p14="http://schemas.microsoft.com/office/powerpoint/2010/main" val="347409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35</a:t>
            </a:fld>
            <a:endParaRPr lang="en-US"/>
          </a:p>
        </p:txBody>
      </p:sp>
    </p:spTree>
    <p:extLst>
      <p:ext uri="{BB962C8B-B14F-4D97-AF65-F5344CB8AC3E}">
        <p14:creationId xmlns:p14="http://schemas.microsoft.com/office/powerpoint/2010/main" val="666634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t>Withdrawal  is serious, under medical supervision, </a:t>
            </a:r>
          </a:p>
          <a:p>
            <a:endParaRPr lang="en-US" altLang="en-US" sz="1200" dirty="0" smtClean="0"/>
          </a:p>
          <a:p>
            <a:r>
              <a:rPr lang="en-US" altLang="en-US" sz="1200" dirty="0" smtClean="0"/>
              <a:t>mixing of drugs i.e. opiates and</a:t>
            </a:r>
            <a:r>
              <a:rPr lang="en-US" altLang="en-US" sz="1200" baseline="0" dirty="0" smtClean="0"/>
              <a:t> other C.N.D.’s</a:t>
            </a: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36</a:t>
            </a:fld>
            <a:endParaRPr lang="en-US"/>
          </a:p>
        </p:txBody>
      </p:sp>
    </p:spTree>
    <p:extLst>
      <p:ext uri="{BB962C8B-B14F-4D97-AF65-F5344CB8AC3E}">
        <p14:creationId xmlns:p14="http://schemas.microsoft.com/office/powerpoint/2010/main" val="1961491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Synthetic</a:t>
            </a:r>
            <a:r>
              <a:rPr lang="en-US" baseline="0" dirty="0" smtClean="0"/>
              <a:t> cathinones are commonly known as “bath salts” </a:t>
            </a:r>
          </a:p>
          <a:p>
            <a:r>
              <a:rPr lang="en-US" baseline="0" dirty="0" smtClean="0"/>
              <a:t>Organic cathinone is found in the </a:t>
            </a:r>
            <a:r>
              <a:rPr lang="en-US" baseline="0" dirty="0" err="1" smtClean="0"/>
              <a:t>Khat</a:t>
            </a:r>
            <a:r>
              <a:rPr lang="en-US" baseline="0" dirty="0" smtClean="0"/>
              <a:t> plant but is rarely seen locally but there are reports of the drug </a:t>
            </a:r>
            <a:r>
              <a:rPr lang="en-US" baseline="0" smtClean="0"/>
              <a:t>in Boston.</a:t>
            </a:r>
            <a:r>
              <a:rPr lang="en-US" smtClean="0"/>
              <a:t> </a:t>
            </a:r>
            <a:r>
              <a:rPr lang="en-US" dirty="0" smtClean="0"/>
              <a:t>Pr</a:t>
            </a:r>
            <a:r>
              <a:rPr lang="en-US" baseline="0" dirty="0" smtClean="0"/>
              <a:t>imarily found in the Arabian Peninsula and East Africa or in areas of the USA with large populations of people from those regions. </a:t>
            </a:r>
          </a:p>
          <a:p>
            <a:r>
              <a:rPr lang="en-US" baseline="0" dirty="0" smtClean="0"/>
              <a:t>The Somali pirates in “Captain Phillips” were using </a:t>
            </a:r>
            <a:r>
              <a:rPr lang="en-US" baseline="0" dirty="0" err="1" smtClean="0"/>
              <a:t>Khat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37</a:t>
            </a:fld>
            <a:endParaRPr lang="en-US"/>
          </a:p>
        </p:txBody>
      </p:sp>
    </p:spTree>
    <p:extLst>
      <p:ext uri="{BB962C8B-B14F-4D97-AF65-F5344CB8AC3E}">
        <p14:creationId xmlns:p14="http://schemas.microsoft.com/office/powerpoint/2010/main" val="1972785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While</a:t>
            </a:r>
            <a:r>
              <a:rPr lang="en-US" altLang="en-US" baseline="0" dirty="0" smtClean="0"/>
              <a:t> not considered “physically addictive” the depression that accompanies withdrawal can be significant. </a:t>
            </a:r>
          </a:p>
          <a:p>
            <a:r>
              <a:rPr lang="en-US" altLang="en-US" baseline="0" dirty="0" smtClean="0"/>
              <a:t>Detox c</a:t>
            </a:r>
            <a:r>
              <a:rPr lang="en-US" altLang="en-US" dirty="0" smtClean="0"/>
              <a:t>an be done on segregation unit, med units, intake unit</a:t>
            </a:r>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38</a:t>
            </a:fld>
            <a:endParaRPr lang="en-US"/>
          </a:p>
        </p:txBody>
      </p:sp>
    </p:spTree>
    <p:extLst>
      <p:ext uri="{BB962C8B-B14F-4D97-AF65-F5344CB8AC3E}">
        <p14:creationId xmlns:p14="http://schemas.microsoft.com/office/powerpoint/2010/main" val="1961491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6B736F5-429C-4F46-9A0E-47DC9900E27E}" type="slidenum">
              <a:rPr lang="en-US" altLang="en-US" sz="1200" smtClean="0"/>
              <a:pPr/>
              <a:t>39</a:t>
            </a:fld>
            <a:endParaRPr lang="en-US" altLang="en-US" sz="120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Can be done on segregation unit, med units, intake unit</a:t>
            </a:r>
          </a:p>
          <a:p>
            <a:endParaRPr lang="en-US" altLang="en-US" dirty="0" smtClean="0"/>
          </a:p>
        </p:txBody>
      </p:sp>
    </p:spTree>
    <p:extLst>
      <p:ext uri="{BB962C8B-B14F-4D97-AF65-F5344CB8AC3E}">
        <p14:creationId xmlns:p14="http://schemas.microsoft.com/office/powerpoint/2010/main" val="2329133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F5B184-F10B-43F8-AD1B-B03FF18FCA70}" type="slidenum">
              <a:rPr lang="en-US" altLang="en-US" sz="1200" smtClean="0"/>
              <a:pPr/>
              <a:t>40</a:t>
            </a:fld>
            <a:endParaRPr lang="en-US" altLang="en-US" sz="120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Can be done on segregation unit, med units, intake unnit</a:t>
            </a:r>
          </a:p>
          <a:p>
            <a:endParaRPr lang="en-US" altLang="en-US" dirty="0" smtClean="0"/>
          </a:p>
        </p:txBody>
      </p:sp>
    </p:spTree>
    <p:extLst>
      <p:ext uri="{BB962C8B-B14F-4D97-AF65-F5344CB8AC3E}">
        <p14:creationId xmlns:p14="http://schemas.microsoft.com/office/powerpoint/2010/main" val="220645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7FEFC15-A1C0-4BF9-81BD-A65E649C6772}" type="slidenum">
              <a:rPr lang="en-US" altLang="en-US" sz="1200" smtClean="0"/>
              <a:pPr/>
              <a:t>3</a:t>
            </a:fld>
            <a:endParaRPr lang="en-US" alt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Staff responsibilities</a:t>
            </a:r>
          </a:p>
          <a:p>
            <a:endParaRPr lang="en-US" altLang="en-US" dirty="0" smtClean="0"/>
          </a:p>
          <a:p>
            <a:pPr marL="0" indent="0">
              <a:buFont typeface="Arial" panose="020B0604020202020204" pitchFamily="34" charset="0"/>
              <a:buNone/>
            </a:pPr>
            <a:r>
              <a:rPr lang="en-US" altLang="en-US" dirty="0" smtClean="0"/>
              <a:t>	15 minute checks</a:t>
            </a:r>
          </a:p>
          <a:p>
            <a:endParaRPr lang="en-US" altLang="en-US" dirty="0" smtClean="0"/>
          </a:p>
          <a:p>
            <a:r>
              <a:rPr lang="en-US" altLang="en-US" dirty="0" smtClean="0"/>
              <a:t>	follow your P &amp; P</a:t>
            </a:r>
          </a:p>
          <a:p>
            <a:endParaRPr lang="en-US" altLang="en-US" dirty="0" smtClean="0"/>
          </a:p>
          <a:p>
            <a:r>
              <a:rPr lang="en-US" altLang="en-US" dirty="0" smtClean="0"/>
              <a:t>	If you don’t know it or are new to a post, read it, review with a supervisor or senior staff member</a:t>
            </a:r>
          </a:p>
          <a:p>
            <a:endParaRPr lang="en-US" altLang="en-US" dirty="0" smtClean="0"/>
          </a:p>
          <a:p>
            <a:endParaRPr lang="en-US" altLang="en-US" dirty="0" smtClean="0"/>
          </a:p>
          <a:p>
            <a:r>
              <a:rPr lang="en-US" altLang="en-US" dirty="0" smtClean="0"/>
              <a:t>Photo is often used in police custody situations  </a:t>
            </a:r>
          </a:p>
          <a:p>
            <a:r>
              <a:rPr lang="en-US" altLang="en-US" dirty="0" smtClean="0"/>
              <a:t>  	Some jails are used as or are part of regional lock ups</a:t>
            </a:r>
          </a:p>
          <a:p>
            <a:endParaRPr lang="en-US" altLang="en-US" dirty="0" smtClean="0"/>
          </a:p>
          <a:p>
            <a:r>
              <a:rPr lang="en-US" altLang="en-US" dirty="0" smtClean="0"/>
              <a:t>Librium is used as a method of detoxification from alcohol to assist in limiting seizures.  This means the inmate will test positive for </a:t>
            </a:r>
            <a:r>
              <a:rPr lang="en-US" altLang="en-US" dirty="0" err="1" smtClean="0"/>
              <a:t>benzos</a:t>
            </a:r>
            <a:endParaRPr lang="en-US" altLang="en-US" dirty="0" smtClean="0"/>
          </a:p>
          <a:p>
            <a:r>
              <a:rPr lang="en-US" altLang="en-US" dirty="0" smtClean="0"/>
              <a:t>	</a:t>
            </a:r>
          </a:p>
        </p:txBody>
      </p:sp>
    </p:spTree>
    <p:extLst>
      <p:ext uri="{BB962C8B-B14F-4D97-AF65-F5344CB8AC3E}">
        <p14:creationId xmlns:p14="http://schemas.microsoft.com/office/powerpoint/2010/main" val="2297349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B387021-B8B8-460F-A81C-8DE893BE41F7}" type="slidenum">
              <a:rPr lang="en-US" altLang="en-US" sz="1200" smtClean="0"/>
              <a:pPr/>
              <a:t>43</a:t>
            </a:fld>
            <a:endParaRPr lang="en-US" altLang="en-US" sz="120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AKA</a:t>
            </a:r>
            <a:r>
              <a:rPr lang="en-US" altLang="en-US" baseline="0" dirty="0" smtClean="0"/>
              <a:t> – “E”, “X”, Ecstasy,  Molly</a:t>
            </a:r>
          </a:p>
          <a:p>
            <a:r>
              <a:rPr lang="en-US" altLang="en-US" dirty="0" smtClean="0"/>
              <a:t>Can be done on segregation unit, med units, intake unit</a:t>
            </a:r>
          </a:p>
          <a:p>
            <a:r>
              <a:rPr lang="en-US" altLang="en-US" dirty="0" smtClean="0"/>
              <a:t>Depersonalization – a state in</a:t>
            </a:r>
            <a:r>
              <a:rPr lang="en-US" altLang="en-US" baseline="0" dirty="0" smtClean="0"/>
              <a:t> which one’s thoughts and feelings seem unreal or not to belong to oneself, or in which one loses all sense of identity.</a:t>
            </a:r>
          </a:p>
          <a:p>
            <a:r>
              <a:rPr lang="en-US" altLang="en-US" dirty="0" smtClean="0"/>
              <a:t>De-realization – a feeling that one’s surroundings</a:t>
            </a:r>
            <a:r>
              <a:rPr lang="en-US" altLang="en-US" baseline="0" dirty="0" smtClean="0"/>
              <a:t> are not real, especially as a symptom of mental disturbance</a:t>
            </a:r>
            <a:endParaRPr lang="en-US" altLang="en-US" dirty="0" smtClean="0"/>
          </a:p>
          <a:p>
            <a:endParaRPr lang="en-US" altLang="en-US" dirty="0" smtClean="0"/>
          </a:p>
        </p:txBody>
      </p:sp>
    </p:spTree>
    <p:extLst>
      <p:ext uri="{BB962C8B-B14F-4D97-AF65-F5344CB8AC3E}">
        <p14:creationId xmlns:p14="http://schemas.microsoft.com/office/powerpoint/2010/main" val="162355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Entactogens</a:t>
            </a:r>
            <a:r>
              <a:rPr lang="en-US" dirty="0" smtClean="0"/>
              <a:t> = to touch within… create a sense of deep communion </a:t>
            </a:r>
          </a:p>
          <a:p>
            <a:r>
              <a:rPr lang="en-US" dirty="0" smtClean="0"/>
              <a:t>Entheogens</a:t>
            </a:r>
            <a:r>
              <a:rPr lang="en-US" baseline="0" dirty="0" smtClean="0"/>
              <a:t> = the god within. Said to create a deeply spiritual experience</a:t>
            </a:r>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44</a:t>
            </a:fld>
            <a:endParaRPr lang="en-US"/>
          </a:p>
        </p:txBody>
      </p:sp>
    </p:spTree>
    <p:extLst>
      <p:ext uri="{BB962C8B-B14F-4D97-AF65-F5344CB8AC3E}">
        <p14:creationId xmlns:p14="http://schemas.microsoft.com/office/powerpoint/2010/main" val="3953194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4869191-9129-473D-A420-F9DE16170DDC}" type="slidenum">
              <a:rPr lang="en-US" altLang="en-US" sz="1200" smtClean="0"/>
              <a:pPr/>
              <a:t>47</a:t>
            </a:fld>
            <a:endParaRPr lang="en-US" altLang="en-US" sz="120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smtClean="0"/>
              <a:t>Always</a:t>
            </a:r>
            <a:r>
              <a:rPr lang="en-US" altLang="en-US" sz="1600" baseline="0" dirty="0" smtClean="0"/>
              <a:t> use</a:t>
            </a:r>
            <a:r>
              <a:rPr lang="en-US" altLang="en-US" sz="1600" dirty="0" smtClean="0"/>
              <a:t> a partner or a team</a:t>
            </a:r>
            <a:r>
              <a:rPr lang="en-US" altLang="en-US" sz="1600" baseline="0" dirty="0" smtClean="0"/>
              <a:t> when interacting with anyone suspected of being intoxicated</a:t>
            </a:r>
            <a:endParaRPr lang="en-US" altLang="en-US" sz="1600" dirty="0" smtClean="0"/>
          </a:p>
          <a:p>
            <a:endParaRPr lang="en-US" altLang="en-US" sz="1600" dirty="0" smtClean="0"/>
          </a:p>
          <a:p>
            <a:r>
              <a:rPr lang="en-US" altLang="en-US" sz="1600" dirty="0" smtClean="0"/>
              <a:t>Don’t take chances</a:t>
            </a:r>
          </a:p>
        </p:txBody>
      </p:sp>
    </p:spTree>
    <p:extLst>
      <p:ext uri="{BB962C8B-B14F-4D97-AF65-F5344CB8AC3E}">
        <p14:creationId xmlns:p14="http://schemas.microsoft.com/office/powerpoint/2010/main" val="288469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Diaphoresis – symptomatic profound sweating</a:t>
            </a:r>
          </a:p>
          <a:p>
            <a:r>
              <a:rPr lang="en-US" dirty="0" smtClean="0"/>
              <a:t>Tonic </a:t>
            </a:r>
            <a:r>
              <a:rPr lang="en-US" dirty="0" err="1" smtClean="0"/>
              <a:t>clonic</a:t>
            </a:r>
            <a:r>
              <a:rPr lang="en-US" dirty="0" smtClean="0"/>
              <a:t> seizure (also known as grand mal) tonic</a:t>
            </a:r>
            <a:r>
              <a:rPr lang="en-US" baseline="0" dirty="0" smtClean="0"/>
              <a:t> phase the body becomes entire rigid. In the </a:t>
            </a:r>
            <a:r>
              <a:rPr lang="en-US" baseline="0" dirty="0" err="1" smtClean="0"/>
              <a:t>clonic</a:t>
            </a:r>
            <a:r>
              <a:rPr lang="en-US" baseline="0" dirty="0" smtClean="0"/>
              <a:t> phase there is uncontrolled jerking. </a:t>
            </a:r>
          </a:p>
          <a:p>
            <a:r>
              <a:rPr lang="en-US" baseline="0" dirty="0" smtClean="0"/>
              <a:t>Tachycardia – abnormally rapid heart rate (resting heart rate over 100 bpm )</a:t>
            </a:r>
            <a:endParaRPr lang="en-US" dirty="0"/>
          </a:p>
        </p:txBody>
      </p:sp>
      <p:sp>
        <p:nvSpPr>
          <p:cNvPr id="4" name="Slide Number Placeholder 3"/>
          <p:cNvSpPr>
            <a:spLocks noGrp="1"/>
          </p:cNvSpPr>
          <p:nvPr>
            <p:ph type="sldNum" sz="quarter" idx="10"/>
          </p:nvPr>
        </p:nvSpPr>
        <p:spPr/>
        <p:txBody>
          <a:bodyPr/>
          <a:lstStyle/>
          <a:p>
            <a:pPr>
              <a:defRPr/>
            </a:pPr>
            <a:fld id="{D365BD64-6B96-4DC8-8BF3-F133DC9B119E}" type="slidenum">
              <a:rPr lang="en-US" smtClean="0"/>
              <a:pPr>
                <a:defRPr/>
              </a:pPr>
              <a:t>4</a:t>
            </a:fld>
            <a:endParaRPr lang="en-US"/>
          </a:p>
        </p:txBody>
      </p:sp>
    </p:spTree>
    <p:extLst>
      <p:ext uri="{BB962C8B-B14F-4D97-AF65-F5344CB8AC3E}">
        <p14:creationId xmlns:p14="http://schemas.microsoft.com/office/powerpoint/2010/main" val="58840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BD9C589-9002-430E-8114-951CDAAED0CD}" type="slidenum">
              <a:rPr lang="en-US" altLang="en-US" sz="1200" smtClean="0"/>
              <a:pPr/>
              <a:t>5</a:t>
            </a:fld>
            <a:endParaRPr lang="en-US" altLang="en-US"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Staff responsibilities</a:t>
            </a:r>
          </a:p>
          <a:p>
            <a:endParaRPr lang="en-US" altLang="en-US" dirty="0" smtClean="0"/>
          </a:p>
          <a:p>
            <a:r>
              <a:rPr lang="en-US" altLang="en-US" dirty="0" smtClean="0"/>
              <a:t>	15 minute checks</a:t>
            </a:r>
          </a:p>
          <a:p>
            <a:endParaRPr lang="en-US" altLang="en-US" dirty="0" smtClean="0"/>
          </a:p>
          <a:p>
            <a:r>
              <a:rPr lang="en-US" altLang="en-US" dirty="0" smtClean="0"/>
              <a:t>	follow your P &amp; P</a:t>
            </a:r>
          </a:p>
          <a:p>
            <a:endParaRPr lang="en-US" altLang="en-US" dirty="0" smtClean="0"/>
          </a:p>
          <a:p>
            <a:r>
              <a:rPr lang="en-US" altLang="en-US" dirty="0" smtClean="0"/>
              <a:t>	If you don’t know it or are new to a post, read it, review with a supervisor or senior staff member</a:t>
            </a:r>
          </a:p>
          <a:p>
            <a:endParaRPr lang="en-US" altLang="en-US" dirty="0" smtClean="0"/>
          </a:p>
          <a:p>
            <a:endParaRPr lang="en-US" altLang="en-US" dirty="0" smtClean="0"/>
          </a:p>
        </p:txBody>
      </p:sp>
    </p:spTree>
    <p:extLst>
      <p:ext uri="{BB962C8B-B14F-4D97-AF65-F5344CB8AC3E}">
        <p14:creationId xmlns:p14="http://schemas.microsoft.com/office/powerpoint/2010/main" val="165645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2AAA52B-DC88-4632-B77F-46FC68A5E526}" type="slidenum">
              <a:rPr lang="en-US" altLang="en-US" sz="1200" smtClean="0"/>
              <a:pPr/>
              <a:t>6</a:t>
            </a:fld>
            <a:endParaRPr lang="en-US" altLang="en-US" sz="120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Staff responsibilities</a:t>
            </a:r>
          </a:p>
          <a:p>
            <a:endParaRPr lang="en-US" altLang="en-US" dirty="0" smtClean="0"/>
          </a:p>
          <a:p>
            <a:r>
              <a:rPr lang="en-US" altLang="en-US" dirty="0" smtClean="0"/>
              <a:t>	15 minute checks</a:t>
            </a:r>
          </a:p>
          <a:p>
            <a:endParaRPr lang="en-US" altLang="en-US" dirty="0" smtClean="0"/>
          </a:p>
          <a:p>
            <a:r>
              <a:rPr lang="en-US" altLang="en-US" dirty="0" smtClean="0"/>
              <a:t>	follow your P &amp; P</a:t>
            </a:r>
          </a:p>
          <a:p>
            <a:endParaRPr lang="en-US" altLang="en-US" dirty="0" smtClean="0"/>
          </a:p>
          <a:p>
            <a:r>
              <a:rPr lang="en-US" altLang="en-US" dirty="0" smtClean="0"/>
              <a:t>	If you don’t know it or are new to a post, read it, review with a supervisor or senior staff member</a:t>
            </a:r>
          </a:p>
          <a:p>
            <a:endParaRPr lang="en-US" altLang="en-US" dirty="0" smtClean="0"/>
          </a:p>
          <a:p>
            <a:endParaRPr lang="en-US" altLang="en-US" dirty="0" smtClean="0"/>
          </a:p>
        </p:txBody>
      </p:sp>
    </p:spTree>
    <p:extLst>
      <p:ext uri="{BB962C8B-B14F-4D97-AF65-F5344CB8AC3E}">
        <p14:creationId xmlns:p14="http://schemas.microsoft.com/office/powerpoint/2010/main" val="227185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16A1AAC-6E46-4CCE-BB11-1007446CD8B5}" type="slidenum">
              <a:rPr lang="en-US" altLang="en-US" sz="1200" smtClean="0"/>
              <a:pPr/>
              <a:t>7</a:t>
            </a:fld>
            <a:endParaRPr lang="en-US" altLang="en-US"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Staff responsibilities</a:t>
            </a:r>
          </a:p>
          <a:p>
            <a:endParaRPr lang="en-US" altLang="en-US" smtClean="0"/>
          </a:p>
          <a:p>
            <a:r>
              <a:rPr lang="en-US" altLang="en-US" smtClean="0"/>
              <a:t>	15 minute checks</a:t>
            </a:r>
          </a:p>
          <a:p>
            <a:endParaRPr lang="en-US" altLang="en-US" smtClean="0"/>
          </a:p>
          <a:p>
            <a:r>
              <a:rPr lang="en-US" altLang="en-US" smtClean="0"/>
              <a:t>	follow your P &amp; P</a:t>
            </a:r>
          </a:p>
          <a:p>
            <a:endParaRPr lang="en-US" altLang="en-US" smtClean="0"/>
          </a:p>
          <a:p>
            <a:r>
              <a:rPr lang="en-US" altLang="en-US" smtClean="0"/>
              <a:t>	If you don’t know it or are new to a post, read it, review with a supervisor or senior staff member</a:t>
            </a:r>
          </a:p>
          <a:p>
            <a:endParaRPr lang="en-US" altLang="en-US" smtClean="0"/>
          </a:p>
          <a:p>
            <a:endParaRPr lang="en-US" altLang="en-US" smtClean="0"/>
          </a:p>
          <a:p>
            <a:r>
              <a:rPr lang="en-US" altLang="en-US" smtClean="0"/>
              <a:t>Photo is often used in police custody situations  </a:t>
            </a:r>
          </a:p>
          <a:p>
            <a:r>
              <a:rPr lang="en-US" altLang="en-US" smtClean="0"/>
              <a:t>  	Some jails are used or are part of regional lock ups</a:t>
            </a:r>
          </a:p>
          <a:p>
            <a:endParaRPr lang="en-US" altLang="en-US" smtClean="0"/>
          </a:p>
          <a:p>
            <a:r>
              <a:rPr lang="en-US" altLang="en-US" smtClean="0"/>
              <a:t>Librium is used as a method of detoxification from alcohol to assist in limiting seizures.  This means the inmate will test positive for benzos</a:t>
            </a:r>
          </a:p>
          <a:p>
            <a:r>
              <a:rPr lang="en-US" altLang="en-US" smtClean="0"/>
              <a:t>	</a:t>
            </a:r>
          </a:p>
        </p:txBody>
      </p:sp>
    </p:spTree>
    <p:extLst>
      <p:ext uri="{BB962C8B-B14F-4D97-AF65-F5344CB8AC3E}">
        <p14:creationId xmlns:p14="http://schemas.microsoft.com/office/powerpoint/2010/main" val="2166834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45EFF2A-7D5E-494E-95A6-432C89070884}" type="slidenum">
              <a:rPr lang="en-US" altLang="en-US" sz="1200" smtClean="0"/>
              <a:pPr/>
              <a:t>8</a:t>
            </a:fld>
            <a:endParaRPr lang="en-US" altLang="en-US" sz="12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Staff responsibilities</a:t>
            </a:r>
          </a:p>
          <a:p>
            <a:endParaRPr lang="en-US" altLang="en-US" smtClean="0"/>
          </a:p>
          <a:p>
            <a:r>
              <a:rPr lang="en-US" altLang="en-US" smtClean="0"/>
              <a:t>	15 minute checks</a:t>
            </a:r>
          </a:p>
          <a:p>
            <a:endParaRPr lang="en-US" altLang="en-US" smtClean="0"/>
          </a:p>
          <a:p>
            <a:r>
              <a:rPr lang="en-US" altLang="en-US" smtClean="0"/>
              <a:t>	follow your P &amp; P</a:t>
            </a:r>
          </a:p>
          <a:p>
            <a:endParaRPr lang="en-US" altLang="en-US" smtClean="0"/>
          </a:p>
          <a:p>
            <a:r>
              <a:rPr lang="en-US" altLang="en-US" smtClean="0"/>
              <a:t>	If you don’t know it or are new to a post, read it, review with a supervisor or senior staff member</a:t>
            </a:r>
          </a:p>
          <a:p>
            <a:endParaRPr lang="en-US" altLang="en-US" smtClean="0"/>
          </a:p>
          <a:p>
            <a:endParaRPr lang="en-US" altLang="en-US" smtClean="0"/>
          </a:p>
          <a:p>
            <a:r>
              <a:rPr lang="en-US" altLang="en-US" smtClean="0"/>
              <a:t>Photo is often used in police custody situations  </a:t>
            </a:r>
          </a:p>
          <a:p>
            <a:r>
              <a:rPr lang="en-US" altLang="en-US" smtClean="0"/>
              <a:t>  	Some jails are used or are part of regional lock ups</a:t>
            </a:r>
          </a:p>
          <a:p>
            <a:endParaRPr lang="en-US" altLang="en-US" smtClean="0"/>
          </a:p>
          <a:p>
            <a:r>
              <a:rPr lang="en-US" altLang="en-US" smtClean="0"/>
              <a:t>Librium is used as a method of detoxification from alcohol to assist in limiting seizures.  This means the inmate will test positive for benzos</a:t>
            </a:r>
          </a:p>
          <a:p>
            <a:r>
              <a:rPr lang="en-US" altLang="en-US" smtClean="0"/>
              <a:t>	</a:t>
            </a:r>
          </a:p>
        </p:txBody>
      </p:sp>
    </p:spTree>
    <p:extLst>
      <p:ext uri="{BB962C8B-B14F-4D97-AF65-F5344CB8AC3E}">
        <p14:creationId xmlns:p14="http://schemas.microsoft.com/office/powerpoint/2010/main" val="33443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05D7CE7-C409-49A1-8786-86E71DB8CD1F}" type="slidenum">
              <a:rPr lang="en-US" altLang="en-US" sz="1200" smtClean="0"/>
              <a:pPr/>
              <a:t>9</a:t>
            </a:fld>
            <a:endParaRPr lang="en-US" alt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smtClean="0"/>
          </a:p>
          <a:p>
            <a:r>
              <a:rPr lang="en-US" sz="1200" b="0" i="0" kern="1200" dirty="0" smtClean="0">
                <a:solidFill>
                  <a:schemeClr val="tx1"/>
                </a:solidFill>
                <a:effectLst/>
                <a:latin typeface="Times New Roman" pitchFamily="18" charset="0"/>
                <a:ea typeface="+mn-ea"/>
                <a:cs typeface="+mn-cs"/>
              </a:rPr>
              <a:t>CBD is said to have some beneficial properties like anti-anxiety, anti-convulsive, anti-psychotic, anti-rheumatoid, anti-nausea and other sedatives substances.</a:t>
            </a:r>
          </a:p>
          <a:p>
            <a:r>
              <a:rPr lang="en-US" sz="1200" b="0" i="0" kern="1200" dirty="0" smtClean="0">
                <a:solidFill>
                  <a:schemeClr val="tx1"/>
                </a:solidFill>
                <a:effectLst/>
                <a:latin typeface="Times New Roman" pitchFamily="18" charset="0"/>
                <a:ea typeface="+mn-ea"/>
                <a:cs typeface="+mn-cs"/>
              </a:rPr>
              <a:t>CBN or Cannabinol is the next form of THC. This chemical is formed after THC meets light and oxygen. This cannabinol has the slight psychoactive effects with the stronger effect than the THC. This chemical has the ability of anti-epileptic and anti-spasmodic.</a:t>
            </a:r>
          </a:p>
          <a:p>
            <a:r>
              <a:rPr lang="en-US" sz="1200" b="0" i="0" kern="1200" dirty="0" err="1" smtClean="0">
                <a:solidFill>
                  <a:schemeClr val="tx1"/>
                </a:solidFill>
                <a:effectLst/>
                <a:latin typeface="Times New Roman" pitchFamily="18" charset="0"/>
                <a:ea typeface="+mn-ea"/>
                <a:cs typeface="+mn-cs"/>
              </a:rPr>
              <a:t>Cannabichromene</a:t>
            </a:r>
            <a:r>
              <a:rPr lang="en-US" sz="1200" b="0" i="0" kern="1200" dirty="0" smtClean="0">
                <a:solidFill>
                  <a:schemeClr val="tx1"/>
                </a:solidFill>
                <a:effectLst/>
                <a:latin typeface="Times New Roman" pitchFamily="18" charset="0"/>
                <a:ea typeface="+mn-ea"/>
                <a:cs typeface="+mn-cs"/>
              </a:rPr>
              <a:t> or CBC is popular for its anti-inflammatory and anti-viral ability. It also contributes to the analgesic effect of medical marijuana. Based on the research, CBC can potentially stop the growth of cancerous tumors. This can be done due to CBC interaction with the anandamide, the endocannabinoid popularly known to stop breast cancer.</a:t>
            </a:r>
            <a:endParaRPr lang="en-US" altLang="en-US" sz="1600" dirty="0" smtClean="0"/>
          </a:p>
          <a:p>
            <a:r>
              <a:rPr lang="en-US" altLang="en-US" sz="1600" dirty="0" err="1" smtClean="0"/>
              <a:t>Klonopin</a:t>
            </a:r>
            <a:r>
              <a:rPr lang="en-US" altLang="en-US" sz="1600" baseline="0" dirty="0" smtClean="0"/>
              <a:t> – aka clonazepam ; Ativan aka Lorazepam ; Tramadol aka Ultram,  </a:t>
            </a:r>
          </a:p>
          <a:p>
            <a:r>
              <a:rPr lang="en-US" sz="1200" b="0" i="0" kern="1200" dirty="0" smtClean="0">
                <a:solidFill>
                  <a:schemeClr val="tx1"/>
                </a:solidFill>
                <a:effectLst/>
                <a:latin typeface="Times New Roman" pitchFamily="18" charset="0"/>
                <a:ea typeface="+mn-ea"/>
                <a:cs typeface="+mn-cs"/>
              </a:rPr>
              <a:t> (MDMA) is a derivative of amphetamine and a member of the phenethylamine family of chemicals that may act as stimulants, hallucinogens, and/or </a:t>
            </a:r>
            <a:r>
              <a:rPr lang="en-US" sz="1200" b="0" i="0" kern="1200" dirty="0" err="1" smtClean="0">
                <a:solidFill>
                  <a:schemeClr val="tx1"/>
                </a:solidFill>
                <a:effectLst/>
                <a:latin typeface="Times New Roman" pitchFamily="18" charset="0"/>
                <a:ea typeface="+mn-ea"/>
                <a:cs typeface="+mn-cs"/>
              </a:rPr>
              <a:t>entactogens</a:t>
            </a:r>
            <a:r>
              <a:rPr lang="en-US" sz="1200" b="0" i="0" kern="1200" dirty="0" smtClean="0">
                <a:solidFill>
                  <a:schemeClr val="tx1"/>
                </a:solidFill>
                <a:effectLst/>
                <a:latin typeface="Times New Roman" pitchFamily="18" charset="0"/>
                <a:ea typeface="+mn-ea"/>
                <a:cs typeface="+mn-cs"/>
              </a:rPr>
              <a:t>.</a:t>
            </a:r>
            <a:r>
              <a:rPr lang="en-US" sz="1200" b="1" i="0" kern="1200" dirty="0" smtClean="0">
                <a:solidFill>
                  <a:schemeClr val="tx1"/>
                </a:solidFill>
                <a:effectLst/>
                <a:latin typeface="Times New Roman" pitchFamily="18" charset="0"/>
                <a:ea typeface="+mn-ea"/>
                <a:cs typeface="+mn-cs"/>
              </a:rPr>
              <a:t> MDMA</a:t>
            </a:r>
            <a:r>
              <a:rPr lang="en-US" sz="1200" b="0" i="0" kern="1200" dirty="0" smtClean="0">
                <a:solidFill>
                  <a:schemeClr val="tx1"/>
                </a:solidFill>
                <a:effectLst/>
                <a:latin typeface="Times New Roman" pitchFamily="18" charset="0"/>
                <a:ea typeface="+mn-ea"/>
                <a:cs typeface="+mn-cs"/>
              </a:rPr>
              <a:t> is a synthetic drug that acts as a</a:t>
            </a:r>
            <a:r>
              <a:rPr lang="en-US" sz="1200" b="1" i="0" kern="1200" dirty="0" smtClean="0">
                <a:solidFill>
                  <a:schemeClr val="tx1"/>
                </a:solidFill>
                <a:effectLst/>
                <a:latin typeface="Times New Roman" pitchFamily="18" charset="0"/>
                <a:ea typeface="+mn-ea"/>
                <a:cs typeface="+mn-cs"/>
              </a:rPr>
              <a:t> stimulant</a:t>
            </a:r>
            <a:r>
              <a:rPr lang="en-US" sz="1200" b="0" i="0" kern="1200" dirty="0" smtClean="0">
                <a:solidFill>
                  <a:schemeClr val="tx1"/>
                </a:solidFill>
                <a:effectLst/>
                <a:latin typeface="Times New Roman" pitchFamily="18" charset="0"/>
                <a:ea typeface="+mn-ea"/>
                <a:cs typeface="+mn-cs"/>
              </a:rPr>
              <a:t> and hallucinogen. </a:t>
            </a:r>
            <a:endParaRPr lang="en-US" altLang="en-US" sz="1600" baseline="0" dirty="0" smtClean="0"/>
          </a:p>
          <a:p>
            <a:r>
              <a:rPr lang="en-US" sz="1200" b="0" i="0" kern="1200" dirty="0" err="1" smtClean="0">
                <a:solidFill>
                  <a:schemeClr val="tx1"/>
                </a:solidFill>
                <a:effectLst/>
                <a:latin typeface="Times New Roman" pitchFamily="18" charset="0"/>
                <a:ea typeface="+mn-ea"/>
                <a:cs typeface="+mn-cs"/>
              </a:rPr>
              <a:t>Empathogens</a:t>
            </a:r>
            <a:r>
              <a:rPr lang="en-US" sz="1200" b="0" i="0" kern="1200" dirty="0" smtClean="0">
                <a:solidFill>
                  <a:schemeClr val="tx1"/>
                </a:solidFill>
                <a:effectLst/>
                <a:latin typeface="Times New Roman" pitchFamily="18" charset="0"/>
                <a:ea typeface="+mn-ea"/>
                <a:cs typeface="+mn-cs"/>
              </a:rPr>
              <a:t> or </a:t>
            </a:r>
            <a:r>
              <a:rPr lang="en-US" sz="1200" b="0" i="0" kern="1200" dirty="0" err="1" smtClean="0">
                <a:solidFill>
                  <a:schemeClr val="tx1"/>
                </a:solidFill>
                <a:effectLst/>
                <a:latin typeface="Times New Roman" pitchFamily="18" charset="0"/>
                <a:ea typeface="+mn-ea"/>
                <a:cs typeface="+mn-cs"/>
              </a:rPr>
              <a:t>entactogens</a:t>
            </a:r>
            <a:r>
              <a:rPr lang="en-US" sz="1200" b="0" i="0" kern="1200" dirty="0" smtClean="0">
                <a:solidFill>
                  <a:schemeClr val="tx1"/>
                </a:solidFill>
                <a:effectLst/>
                <a:latin typeface="Times New Roman" pitchFamily="18" charset="0"/>
                <a:ea typeface="+mn-ea"/>
                <a:cs typeface="+mn-cs"/>
              </a:rPr>
              <a:t> are a class of psychoactive drugs that produce experiences of emotional communion, oneness, relatedness, emotional openness—that is, empathy or sympathy—as particularly observed and reported for experiences with 3,4-methylenedioxymethamphetamine.</a:t>
            </a:r>
            <a:endParaRPr lang="en-US" altLang="en-US" sz="1600" baseline="0" dirty="0" smtClean="0"/>
          </a:p>
          <a:p>
            <a:endParaRPr lang="en-US" altLang="en-US" sz="1600" baseline="0" dirty="0" smtClean="0"/>
          </a:p>
          <a:p>
            <a:r>
              <a:rPr lang="en-US" altLang="en-US" sz="1600" baseline="0" dirty="0" smtClean="0"/>
              <a:t>DMT = </a:t>
            </a:r>
            <a:r>
              <a:rPr lang="en-US" altLang="en-US" sz="1600" baseline="0" dirty="0" err="1" smtClean="0"/>
              <a:t>Dimethyltriptamine</a:t>
            </a:r>
            <a:endParaRPr lang="en-US" altLang="en-US" sz="1600" baseline="0" dirty="0" smtClean="0"/>
          </a:p>
          <a:p>
            <a:r>
              <a:rPr lang="en-US" altLang="en-US" sz="1600" baseline="0" dirty="0" smtClean="0"/>
              <a:t>DIPT= </a:t>
            </a:r>
            <a:r>
              <a:rPr lang="en-US" altLang="en-US" sz="1600" baseline="0" dirty="0" err="1" smtClean="0"/>
              <a:t>Diisopropyltryptamine</a:t>
            </a:r>
            <a:endParaRPr lang="en-US" altLang="en-US" sz="1600" baseline="0" dirty="0" smtClean="0"/>
          </a:p>
          <a:p>
            <a:endParaRPr lang="en-US" altLang="en-US" sz="1600" baseline="0" dirty="0" smtClean="0"/>
          </a:p>
          <a:p>
            <a:r>
              <a:rPr lang="en-US" sz="1200" b="1" i="0" kern="1200" dirty="0" smtClean="0">
                <a:solidFill>
                  <a:schemeClr val="tx1"/>
                </a:solidFill>
                <a:effectLst/>
                <a:latin typeface="Times New Roman" pitchFamily="18" charset="0"/>
                <a:ea typeface="+mn-ea"/>
                <a:cs typeface="+mn-cs"/>
              </a:rPr>
              <a:t>Are Ritalin and Adderall the same?</a:t>
            </a:r>
          </a:p>
          <a:p>
            <a:r>
              <a:rPr lang="en-US" sz="1200" b="0" i="0" kern="1200" dirty="0" smtClean="0">
                <a:solidFill>
                  <a:schemeClr val="tx1"/>
                </a:solidFill>
                <a:effectLst/>
                <a:latin typeface="Times New Roman" pitchFamily="18" charset="0"/>
                <a:ea typeface="+mn-ea"/>
                <a:cs typeface="+mn-cs"/>
              </a:rPr>
              <a:t>Not as far as ingredients go. Ritalin is a brand name for methylphenidate and Adderall contains mixed amphetamine salts.</a:t>
            </a:r>
            <a:r>
              <a:rPr lang="en-US" sz="1200" b="0" i="0" kern="1200" baseline="30000" dirty="0" smtClean="0">
                <a:solidFill>
                  <a:schemeClr val="tx1"/>
                </a:solidFill>
                <a:effectLst/>
                <a:latin typeface="Times New Roman" pitchFamily="18" charset="0"/>
                <a:ea typeface="+mn-ea"/>
                <a:cs typeface="+mn-cs"/>
              </a:rPr>
              <a:t>1,2</a:t>
            </a:r>
            <a:r>
              <a:rPr lang="en-US" sz="1200" b="0" i="0" kern="1200" dirty="0" smtClean="0">
                <a:solidFill>
                  <a:schemeClr val="tx1"/>
                </a:solidFill>
                <a:effectLst/>
                <a:latin typeface="Times New Roman" pitchFamily="18" charset="0"/>
                <a:ea typeface="+mn-ea"/>
                <a:cs typeface="+mn-cs"/>
              </a:rPr>
              <a:t> Although they contain different ingredients, they are both classified as CNS stimulants and are thought to work in a similar way – by increasing the concentrations of norepinephrine and dopamine in the brain.</a:t>
            </a:r>
          </a:p>
          <a:p>
            <a:endParaRPr lang="en-US" altLang="en-US" sz="1600" dirty="0" smtClean="0"/>
          </a:p>
        </p:txBody>
      </p:sp>
    </p:spTree>
    <p:extLst>
      <p:ext uri="{BB962C8B-B14F-4D97-AF65-F5344CB8AC3E}">
        <p14:creationId xmlns:p14="http://schemas.microsoft.com/office/powerpoint/2010/main" val="104683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448D9CA-4987-43D8-AD3E-344DEB519E81}" type="slidenum">
              <a:rPr lang="en-US" smtClean="0"/>
              <a:pPr>
                <a:defRPr/>
              </a:pPr>
              <a:t>‹#›</a:t>
            </a:fld>
            <a:endParaRPr lang="en-US"/>
          </a:p>
        </p:txBody>
      </p:sp>
    </p:spTree>
    <p:extLst>
      <p:ext uri="{BB962C8B-B14F-4D97-AF65-F5344CB8AC3E}">
        <p14:creationId xmlns:p14="http://schemas.microsoft.com/office/powerpoint/2010/main" val="2029550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75FFAE-9C30-4AC2-AAED-09A5FD6742DA}" type="slidenum">
              <a:rPr lang="en-US" smtClean="0"/>
              <a:pPr>
                <a:defRPr/>
              </a:pPr>
              <a:t>‹#›</a:t>
            </a:fld>
            <a:endParaRPr lang="en-US"/>
          </a:p>
        </p:txBody>
      </p:sp>
    </p:spTree>
    <p:extLst>
      <p:ext uri="{BB962C8B-B14F-4D97-AF65-F5344CB8AC3E}">
        <p14:creationId xmlns:p14="http://schemas.microsoft.com/office/powerpoint/2010/main" val="313553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75FFAE-9C30-4AC2-AAED-09A5FD6742DA}" type="slidenum">
              <a:rPr lang="en-US" smtClean="0"/>
              <a:pPr>
                <a:defRPr/>
              </a:pPr>
              <a:t>‹#›</a:t>
            </a:fld>
            <a:endParaRPr lang="en-US"/>
          </a:p>
        </p:txBody>
      </p:sp>
    </p:spTree>
    <p:extLst>
      <p:ext uri="{BB962C8B-B14F-4D97-AF65-F5344CB8AC3E}">
        <p14:creationId xmlns:p14="http://schemas.microsoft.com/office/powerpoint/2010/main" val="3891172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75FFAE-9C30-4AC2-AAED-09A5FD6742DA}" type="slidenum">
              <a:rPr lang="en-US" smtClean="0"/>
              <a:pPr>
                <a:defRPr/>
              </a:pPr>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61888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75FFAE-9C30-4AC2-AAED-09A5FD6742DA}" type="slidenum">
              <a:rPr lang="en-US" smtClean="0"/>
              <a:pPr>
                <a:defRPr/>
              </a:pPr>
              <a:t>‹#›</a:t>
            </a:fld>
            <a:endParaRPr lang="en-US"/>
          </a:p>
        </p:txBody>
      </p:sp>
    </p:spTree>
    <p:extLst>
      <p:ext uri="{BB962C8B-B14F-4D97-AF65-F5344CB8AC3E}">
        <p14:creationId xmlns:p14="http://schemas.microsoft.com/office/powerpoint/2010/main" val="341129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E75FFAE-9C30-4AC2-AAED-09A5FD6742DA}" type="slidenum">
              <a:rPr lang="en-US" smtClean="0"/>
              <a:pPr>
                <a:defRPr/>
              </a:pPr>
              <a:t>‹#›</a:t>
            </a:fld>
            <a:endParaRPr lang="en-US"/>
          </a:p>
        </p:txBody>
      </p:sp>
    </p:spTree>
    <p:extLst>
      <p:ext uri="{BB962C8B-B14F-4D97-AF65-F5344CB8AC3E}">
        <p14:creationId xmlns:p14="http://schemas.microsoft.com/office/powerpoint/2010/main" val="1560058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E75FFAE-9C30-4AC2-AAED-09A5FD6742DA}" type="slidenum">
              <a:rPr lang="en-US" smtClean="0"/>
              <a:pPr>
                <a:defRPr/>
              </a:pPr>
              <a:t>‹#›</a:t>
            </a:fld>
            <a:endParaRPr lang="en-US"/>
          </a:p>
        </p:txBody>
      </p:sp>
    </p:spTree>
    <p:extLst>
      <p:ext uri="{BB962C8B-B14F-4D97-AF65-F5344CB8AC3E}">
        <p14:creationId xmlns:p14="http://schemas.microsoft.com/office/powerpoint/2010/main" val="4013505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6A13BE-8F9D-4FE8-BD0F-8A32320C14CD}" type="slidenum">
              <a:rPr lang="en-US" smtClean="0"/>
              <a:pPr>
                <a:defRPr/>
              </a:pPr>
              <a:t>‹#›</a:t>
            </a:fld>
            <a:endParaRPr lang="en-US"/>
          </a:p>
        </p:txBody>
      </p:sp>
    </p:spTree>
    <p:extLst>
      <p:ext uri="{BB962C8B-B14F-4D97-AF65-F5344CB8AC3E}">
        <p14:creationId xmlns:p14="http://schemas.microsoft.com/office/powerpoint/2010/main" val="9825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CBF12A-06E3-4712-BCA8-8FFB4D28D3EA}" type="slidenum">
              <a:rPr lang="en-US" smtClean="0"/>
              <a:pPr>
                <a:defRPr/>
              </a:pPr>
              <a:t>‹#›</a:t>
            </a:fld>
            <a:endParaRPr lang="en-US"/>
          </a:p>
        </p:txBody>
      </p:sp>
    </p:spTree>
    <p:extLst>
      <p:ext uri="{BB962C8B-B14F-4D97-AF65-F5344CB8AC3E}">
        <p14:creationId xmlns:p14="http://schemas.microsoft.com/office/powerpoint/2010/main" val="3321551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892F51-8731-4FBD-8D1A-5F789889F6E0}" type="slidenum">
              <a:rPr lang="en-US" smtClean="0"/>
              <a:pPr>
                <a:defRPr/>
              </a:pPr>
              <a:t>‹#›</a:t>
            </a:fld>
            <a:endParaRPr lang="en-US"/>
          </a:p>
        </p:txBody>
      </p:sp>
    </p:spTree>
    <p:extLst>
      <p:ext uri="{BB962C8B-B14F-4D97-AF65-F5344CB8AC3E}">
        <p14:creationId xmlns:p14="http://schemas.microsoft.com/office/powerpoint/2010/main" val="318081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A3488E-91DA-481E-8818-EFF7AE7B7D05}" type="slidenum">
              <a:rPr lang="en-US" smtClean="0"/>
              <a:pPr>
                <a:defRPr/>
              </a:pPr>
              <a:t>‹#›</a:t>
            </a:fld>
            <a:endParaRPr lang="en-US"/>
          </a:p>
        </p:txBody>
      </p:sp>
    </p:spTree>
    <p:extLst>
      <p:ext uri="{BB962C8B-B14F-4D97-AF65-F5344CB8AC3E}">
        <p14:creationId xmlns:p14="http://schemas.microsoft.com/office/powerpoint/2010/main" val="39780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EF9006-99AB-490F-BCD4-C66A92EC399E}" type="slidenum">
              <a:rPr lang="en-US" smtClean="0"/>
              <a:pPr>
                <a:defRPr/>
              </a:pPr>
              <a:t>‹#›</a:t>
            </a:fld>
            <a:endParaRPr lang="en-US"/>
          </a:p>
        </p:txBody>
      </p:sp>
    </p:spTree>
    <p:extLst>
      <p:ext uri="{BB962C8B-B14F-4D97-AF65-F5344CB8AC3E}">
        <p14:creationId xmlns:p14="http://schemas.microsoft.com/office/powerpoint/2010/main" val="101687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50EBD7B-86F8-491B-BE5A-B1C220E15B22}" type="slidenum">
              <a:rPr lang="en-US" smtClean="0"/>
              <a:pPr>
                <a:defRPr/>
              </a:pPr>
              <a:t>‹#›</a:t>
            </a:fld>
            <a:endParaRPr lang="en-US"/>
          </a:p>
        </p:txBody>
      </p:sp>
    </p:spTree>
    <p:extLst>
      <p:ext uri="{BB962C8B-B14F-4D97-AF65-F5344CB8AC3E}">
        <p14:creationId xmlns:p14="http://schemas.microsoft.com/office/powerpoint/2010/main" val="407975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B8167F4-7113-4F0E-85EE-A18C44A07955}" type="slidenum">
              <a:rPr lang="en-US" smtClean="0"/>
              <a:pPr>
                <a:defRPr/>
              </a:pPr>
              <a:t>‹#›</a:t>
            </a:fld>
            <a:endParaRPr lang="en-US"/>
          </a:p>
        </p:txBody>
      </p:sp>
    </p:spTree>
    <p:extLst>
      <p:ext uri="{BB962C8B-B14F-4D97-AF65-F5344CB8AC3E}">
        <p14:creationId xmlns:p14="http://schemas.microsoft.com/office/powerpoint/2010/main" val="314128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C29DAEC-CDF7-41EE-880B-A58FA600B04D}" type="slidenum">
              <a:rPr lang="en-US" smtClean="0"/>
              <a:pPr>
                <a:defRPr/>
              </a:pPr>
              <a:t>‹#›</a:t>
            </a:fld>
            <a:endParaRPr lang="en-US"/>
          </a:p>
        </p:txBody>
      </p:sp>
    </p:spTree>
    <p:extLst>
      <p:ext uri="{BB962C8B-B14F-4D97-AF65-F5344CB8AC3E}">
        <p14:creationId xmlns:p14="http://schemas.microsoft.com/office/powerpoint/2010/main" val="324673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6229B7E-23AD-4CF3-9210-F9FB7F74B9A5}" type="slidenum">
              <a:rPr lang="en-US" smtClean="0"/>
              <a:pPr>
                <a:defRPr/>
              </a:pPr>
              <a:t>‹#›</a:t>
            </a:fld>
            <a:endParaRPr lang="en-US"/>
          </a:p>
        </p:txBody>
      </p:sp>
    </p:spTree>
    <p:extLst>
      <p:ext uri="{BB962C8B-B14F-4D97-AF65-F5344CB8AC3E}">
        <p14:creationId xmlns:p14="http://schemas.microsoft.com/office/powerpoint/2010/main" val="279079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2FE629-EEF6-45A7-9E38-826F01B9D963}" type="slidenum">
              <a:rPr lang="en-US" smtClean="0"/>
              <a:pPr>
                <a:defRPr/>
              </a:pPr>
              <a:t>‹#›</a:t>
            </a:fld>
            <a:endParaRPr lang="en-US"/>
          </a:p>
        </p:txBody>
      </p:sp>
    </p:spTree>
    <p:extLst>
      <p:ext uri="{BB962C8B-B14F-4D97-AF65-F5344CB8AC3E}">
        <p14:creationId xmlns:p14="http://schemas.microsoft.com/office/powerpoint/2010/main" val="372317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5E75FFAE-9C30-4AC2-AAED-09A5FD6742DA}" type="slidenum">
              <a:rPr lang="en-US" smtClean="0"/>
              <a:pPr>
                <a:defRPr/>
              </a:pPr>
              <a:t>‹#›</a:t>
            </a:fld>
            <a:endParaRPr lang="en-US"/>
          </a:p>
        </p:txBody>
      </p:sp>
    </p:spTree>
    <p:extLst>
      <p:ext uri="{BB962C8B-B14F-4D97-AF65-F5344CB8AC3E}">
        <p14:creationId xmlns:p14="http://schemas.microsoft.com/office/powerpoint/2010/main" val="558638412"/>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www.cocaine.org/cocaleaves.html" TargetMode="Externa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ChangeArrowheads="1"/>
          </p:cNvSpPr>
          <p:nvPr/>
        </p:nvSpPr>
        <p:spPr bwMode="auto">
          <a:xfrm>
            <a:off x="609600" y="1062394"/>
            <a:ext cx="8077200" cy="4120277"/>
          </a:xfrm>
          <a:prstGeom prst="roundRect">
            <a:avLst/>
          </a:prstGeom>
          <a:solidFill>
            <a:srgbClr val="A6A6A6">
              <a:alpha val="50196"/>
            </a:srgbClr>
          </a:solidFill>
          <a:ln>
            <a:no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US" altLang="en-US" sz="4400" b="1" kern="0" dirty="0">
                <a:ln>
                  <a:solidFill>
                    <a:schemeClr val="bg1"/>
                  </a:solidFill>
                </a:ln>
                <a:latin typeface="Arial Black"/>
                <a:ea typeface="+mj-ea"/>
                <a:cs typeface="+mj-cs"/>
              </a:rPr>
              <a:t>Substance </a:t>
            </a:r>
            <a:r>
              <a:rPr kumimoji="1" lang="en-US" altLang="en-US" sz="4400" b="1" kern="0" dirty="0" smtClean="0">
                <a:ln>
                  <a:solidFill>
                    <a:schemeClr val="bg1"/>
                  </a:solidFill>
                </a:ln>
                <a:latin typeface="Arial Black"/>
                <a:ea typeface="+mj-ea"/>
                <a:cs typeface="+mj-cs"/>
              </a:rPr>
              <a:t>Abuse Basics</a:t>
            </a:r>
          </a:p>
          <a:p>
            <a:pPr algn="ctr"/>
            <a:endParaRPr kumimoji="1" lang="en-US" altLang="en-US" sz="3600" b="1" dirty="0" smtClean="0">
              <a:ln>
                <a:solidFill>
                  <a:schemeClr val="tx1"/>
                </a:solidFill>
              </a:ln>
            </a:endParaRPr>
          </a:p>
          <a:p>
            <a:pPr algn="ctr"/>
            <a:r>
              <a:rPr kumimoji="1" lang="en-US" altLang="en-US" sz="3600" b="1" dirty="0" smtClean="0">
                <a:ln w="3175">
                  <a:solidFill>
                    <a:schemeClr val="tx1"/>
                  </a:solidFill>
                </a:ln>
                <a:effectLst>
                  <a:outerShdw blurRad="38100" dist="38100" dir="2700000" algn="tl">
                    <a:srgbClr val="000000">
                      <a:alpha val="43137"/>
                    </a:srgbClr>
                  </a:outerShdw>
                </a:effectLst>
              </a:rPr>
              <a:t>Berkshire County Sheriff’s Office</a:t>
            </a:r>
            <a:endParaRPr kumimoji="1" lang="en-US" altLang="en-US" sz="3600" b="1" dirty="0">
              <a:ln w="3175">
                <a:solidFill>
                  <a:schemeClr val="tx1"/>
                </a:solidFill>
              </a:ln>
              <a:effectLst>
                <a:outerShdw blurRad="38100" dist="38100" dir="2700000" algn="tl">
                  <a:srgbClr val="000000">
                    <a:alpha val="43137"/>
                  </a:srgbClr>
                </a:outerShdw>
              </a:effectLst>
            </a:endParaRPr>
          </a:p>
          <a:p>
            <a:r>
              <a:rPr kumimoji="1" lang="en-US" altLang="en-US" sz="2800" b="1" dirty="0"/>
              <a:t> </a:t>
            </a:r>
          </a:p>
          <a:p>
            <a:pPr algn="ctr"/>
            <a:r>
              <a:rPr kumimoji="1" lang="en-US" altLang="en-US" b="1" dirty="0" smtClean="0"/>
              <a:t>Nancy Reis, LADC </a:t>
            </a:r>
            <a:r>
              <a:rPr kumimoji="1" lang="en-US" altLang="en-US" b="1" dirty="0" smtClean="0"/>
              <a:t>I, MATC, FAC</a:t>
            </a:r>
          </a:p>
          <a:p>
            <a:pPr algn="ctr"/>
            <a:r>
              <a:rPr kumimoji="1" lang="en-US" altLang="en-US" b="1" dirty="0" smtClean="0"/>
              <a:t>– </a:t>
            </a:r>
            <a:r>
              <a:rPr kumimoji="1" lang="en-US" altLang="en-US" b="1" dirty="0" smtClean="0"/>
              <a:t>Substance </a:t>
            </a:r>
            <a:r>
              <a:rPr kumimoji="1" lang="en-US" altLang="en-US" b="1" dirty="0"/>
              <a:t>U</a:t>
            </a:r>
            <a:r>
              <a:rPr kumimoji="1" lang="en-US" altLang="en-US" b="1" dirty="0" smtClean="0"/>
              <a:t>se </a:t>
            </a:r>
            <a:r>
              <a:rPr kumimoji="1" lang="en-US" altLang="en-US" b="1" dirty="0" smtClean="0"/>
              <a:t>Clinician-</a:t>
            </a:r>
            <a:endParaRPr kumimoji="1" lang="en-US" altLang="en-US" b="1" dirty="0" smtClean="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76400"/>
            <a:ext cx="9144000" cy="5181600"/>
          </a:xfrm>
          <a:prstGeom prst="rect">
            <a:avLst/>
          </a:prstGeom>
        </p:spPr>
      </p:pic>
      <p:sp>
        <p:nvSpPr>
          <p:cNvPr id="51202" name="Rectangle 2"/>
          <p:cNvSpPr>
            <a:spLocks noGrp="1" noChangeArrowheads="1"/>
          </p:cNvSpPr>
          <p:nvPr>
            <p:ph type="title"/>
          </p:nvPr>
        </p:nvSpPr>
        <p:spPr>
          <a:xfrm>
            <a:off x="689339" y="228600"/>
            <a:ext cx="7765321" cy="1326321"/>
          </a:xfrm>
        </p:spPr>
        <p:txBody>
          <a:bodyPr/>
          <a:lstStyle/>
          <a:p>
            <a:pPr algn="ctr"/>
            <a:r>
              <a:rPr lang="en-US" altLang="en-US" sz="3200" b="1" dirty="0" smtClean="0"/>
              <a:t>Most Common Categories of Drugs</a:t>
            </a:r>
            <a:r>
              <a:rPr lang="en-US" altLang="en-US" sz="3200" dirty="0" smtClean="0"/>
              <a:t> Besides Alcohol</a:t>
            </a:r>
          </a:p>
        </p:txBody>
      </p:sp>
      <p:sp>
        <p:nvSpPr>
          <p:cNvPr id="51203" name="Rectangle 3"/>
          <p:cNvSpPr>
            <a:spLocks noGrp="1" noChangeArrowheads="1"/>
          </p:cNvSpPr>
          <p:nvPr>
            <p:ph idx="1"/>
          </p:nvPr>
        </p:nvSpPr>
        <p:spPr>
          <a:xfrm>
            <a:off x="457200" y="2095500"/>
            <a:ext cx="8229600" cy="4343400"/>
          </a:xfrm>
          <a:solidFill>
            <a:srgbClr val="D9D9D9">
              <a:alpha val="65098"/>
            </a:srgbClr>
          </a:solidFill>
        </p:spPr>
        <p:txBody>
          <a:bodyPr>
            <a:normAutofit lnSpcReduction="10000"/>
          </a:bodyPr>
          <a:lstStyle/>
          <a:p>
            <a:pPr>
              <a:buClr>
                <a:srgbClr val="FF0000"/>
              </a:buClr>
              <a:buFont typeface="Wingdings" panose="05000000000000000000" pitchFamily="2" charset="2"/>
              <a:buChar char="Ø"/>
            </a:pPr>
            <a:r>
              <a:rPr lang="en-US" altLang="en-US" sz="2400" b="1" dirty="0" smtClean="0">
                <a:solidFill>
                  <a:srgbClr val="FF0000"/>
                </a:solidFill>
                <a:effectLst>
                  <a:outerShdw blurRad="38100" dist="38100" dir="2700000" algn="tl">
                    <a:srgbClr val="000000">
                      <a:alpha val="43137"/>
                    </a:srgbClr>
                  </a:outerShdw>
                </a:effectLst>
              </a:rPr>
              <a:t>Other Pharmaceuticals: </a:t>
            </a:r>
          </a:p>
          <a:p>
            <a:pPr lvl="1">
              <a:buClr>
                <a:srgbClr val="FF0000"/>
              </a:buClr>
              <a:buFont typeface="Wingdings" panose="05000000000000000000" pitchFamily="2" charset="2"/>
              <a:buChar char="§"/>
            </a:pPr>
            <a:r>
              <a:rPr lang="en-US" altLang="en-US" sz="2000" b="1" dirty="0" smtClean="0"/>
              <a:t>Soma </a:t>
            </a:r>
            <a:r>
              <a:rPr lang="en-US" altLang="en-US" sz="2000" b="1" dirty="0"/>
              <a:t>(Carisoprodol) </a:t>
            </a:r>
            <a:endParaRPr lang="en-US" altLang="en-US" sz="2000" b="1" dirty="0" smtClean="0"/>
          </a:p>
          <a:p>
            <a:pPr lvl="1">
              <a:buClr>
                <a:srgbClr val="FF0000"/>
              </a:buClr>
              <a:buFont typeface="Wingdings" panose="05000000000000000000" pitchFamily="2" charset="2"/>
              <a:buChar char="§"/>
            </a:pPr>
            <a:r>
              <a:rPr lang="en-US" altLang="en-US" sz="2000" b="1" dirty="0" smtClean="0">
                <a:solidFill>
                  <a:srgbClr val="000000"/>
                </a:solidFill>
              </a:rPr>
              <a:t>Ambien </a:t>
            </a:r>
            <a:r>
              <a:rPr lang="en-US" altLang="en-US" sz="2000" b="1" dirty="0">
                <a:solidFill>
                  <a:srgbClr val="000000"/>
                </a:solidFill>
              </a:rPr>
              <a:t>(Zolpidem) </a:t>
            </a:r>
            <a:r>
              <a:rPr lang="en-US" altLang="en-US" sz="2000" b="1" dirty="0" smtClean="0">
                <a:solidFill>
                  <a:srgbClr val="000000"/>
                </a:solidFill>
              </a:rPr>
              <a:t>– “ambo” </a:t>
            </a:r>
            <a:endParaRPr lang="en-US" altLang="en-US" sz="2000" b="1" dirty="0">
              <a:solidFill>
                <a:srgbClr val="000000"/>
              </a:solidFill>
            </a:endParaRPr>
          </a:p>
          <a:p>
            <a:pPr lvl="1">
              <a:buClr>
                <a:srgbClr val="FF0000"/>
              </a:buClr>
              <a:buFont typeface="Wingdings" panose="05000000000000000000" pitchFamily="2" charset="2"/>
              <a:buChar char="§"/>
            </a:pPr>
            <a:r>
              <a:rPr lang="en-US" altLang="en-US" sz="2000" b="1" dirty="0" smtClean="0"/>
              <a:t>Gabapentin (Neurontin) - “Johnnies”</a:t>
            </a:r>
          </a:p>
          <a:p>
            <a:pPr lvl="1">
              <a:buClr>
                <a:srgbClr val="FF0000"/>
              </a:buClr>
              <a:buFont typeface="Wingdings" panose="05000000000000000000" pitchFamily="2" charset="2"/>
              <a:buChar char="§"/>
            </a:pPr>
            <a:r>
              <a:rPr lang="en-US" altLang="en-US" sz="2000" b="1" dirty="0" smtClean="0">
                <a:solidFill>
                  <a:srgbClr val="000000"/>
                </a:solidFill>
              </a:rPr>
              <a:t>Wellbutrin (Bupropion)  - “Wellies</a:t>
            </a:r>
          </a:p>
          <a:p>
            <a:pPr lvl="1">
              <a:buClr>
                <a:srgbClr val="FF0000"/>
              </a:buClr>
              <a:buFont typeface="Wingdings" panose="05000000000000000000" pitchFamily="2" charset="2"/>
              <a:buChar char="§"/>
            </a:pPr>
            <a:r>
              <a:rPr lang="en-US" altLang="en-US" sz="2000" b="1" dirty="0" smtClean="0">
                <a:solidFill>
                  <a:srgbClr val="000000"/>
                </a:solidFill>
              </a:rPr>
              <a:t>Seroquel (Quetiapine) – “Q”, “Squirrel”</a:t>
            </a:r>
          </a:p>
          <a:p>
            <a:pPr lvl="1">
              <a:buClr>
                <a:srgbClr val="FF0000"/>
              </a:buClr>
              <a:buFont typeface="Wingdings" panose="05000000000000000000" pitchFamily="2" charset="2"/>
              <a:buChar char="§"/>
            </a:pPr>
            <a:r>
              <a:rPr lang="en-US" altLang="en-US" sz="2000" b="1" dirty="0" smtClean="0"/>
              <a:t>Lyrica </a:t>
            </a:r>
            <a:r>
              <a:rPr lang="en-US" altLang="en-US" sz="2000" b="1" dirty="0"/>
              <a:t>(Pregabalin) </a:t>
            </a:r>
          </a:p>
          <a:p>
            <a:pPr marL="0" indent="0">
              <a:buNone/>
            </a:pPr>
            <a:endParaRPr lang="en-US" altLang="en-US" sz="2400" b="1" dirty="0" smtClean="0">
              <a:solidFill>
                <a:schemeClr val="accent2"/>
              </a:solidFill>
            </a:endParaRPr>
          </a:p>
          <a:p>
            <a:pPr>
              <a:buClr>
                <a:srgbClr val="FF0000"/>
              </a:buClr>
              <a:buFont typeface="Wingdings" panose="05000000000000000000" pitchFamily="2" charset="2"/>
              <a:buChar char="Ø"/>
            </a:pPr>
            <a:r>
              <a:rPr lang="en-US" altLang="en-US" sz="2400" b="1" dirty="0" smtClean="0">
                <a:solidFill>
                  <a:srgbClr val="FF0000"/>
                </a:solidFill>
                <a:effectLst>
                  <a:outerShdw blurRad="38100" dist="38100" dir="2700000" algn="tl">
                    <a:srgbClr val="000000">
                      <a:alpha val="43137"/>
                    </a:srgbClr>
                  </a:outerShdw>
                </a:effectLst>
              </a:rPr>
              <a:t>Psychedelics: </a:t>
            </a:r>
            <a:r>
              <a:rPr lang="en-US" altLang="en-US" sz="2000" b="1" dirty="0" smtClean="0"/>
              <a:t>LSD, Mescaline, </a:t>
            </a:r>
            <a:r>
              <a:rPr lang="en-US" altLang="en-US" sz="2000" b="1" dirty="0"/>
              <a:t>P</a:t>
            </a:r>
            <a:r>
              <a:rPr lang="en-US" altLang="en-US" sz="2000" b="1" dirty="0" smtClean="0"/>
              <a:t>silocybin, DMT</a:t>
            </a:r>
            <a:r>
              <a:rPr lang="en-US" altLang="en-US" sz="2000" b="1" dirty="0"/>
              <a:t>, </a:t>
            </a:r>
            <a:r>
              <a:rPr lang="en-US" altLang="en-US" sz="2000" b="1" dirty="0" smtClean="0"/>
              <a:t>DIPT, 2C-E/2C-I, DXM</a:t>
            </a:r>
          </a:p>
          <a:p>
            <a:pPr marL="0" indent="0">
              <a:buClr>
                <a:srgbClr val="FF0000"/>
              </a:buClr>
              <a:buNone/>
            </a:pPr>
            <a:endParaRPr lang="en-US" altLang="en-US" sz="2000" b="1" dirty="0" smtClean="0"/>
          </a:p>
        </p:txBody>
      </p:sp>
    </p:spTree>
    <p:extLst>
      <p:ext uri="{BB962C8B-B14F-4D97-AF65-F5344CB8AC3E}">
        <p14:creationId xmlns:p14="http://schemas.microsoft.com/office/powerpoint/2010/main" val="223070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altLang="en-US" sz="3200" b="1" dirty="0" smtClean="0"/>
              <a:t>Most Common Categories of Drugs</a:t>
            </a:r>
            <a:r>
              <a:rPr lang="en-US" altLang="en-US" sz="3200" dirty="0" smtClean="0"/>
              <a:t> Besides Alcohol</a:t>
            </a:r>
          </a:p>
        </p:txBody>
      </p:sp>
      <p:sp>
        <p:nvSpPr>
          <p:cNvPr id="51203" name="Rectangle 3"/>
          <p:cNvSpPr>
            <a:spLocks noGrp="1" noChangeArrowheads="1"/>
          </p:cNvSpPr>
          <p:nvPr>
            <p:ph idx="1"/>
          </p:nvPr>
        </p:nvSpPr>
        <p:spPr>
          <a:xfrm>
            <a:off x="457200" y="2095500"/>
            <a:ext cx="8229600" cy="4686300"/>
          </a:xfrm>
          <a:solidFill>
            <a:srgbClr val="D9D9D9">
              <a:alpha val="65098"/>
            </a:srgbClr>
          </a:solidFill>
        </p:spPr>
        <p:txBody>
          <a:bodyPr>
            <a:normAutofit/>
          </a:bodyPr>
          <a:lstStyle/>
          <a:p>
            <a:pPr>
              <a:buClr>
                <a:srgbClr val="FF0000"/>
              </a:buClr>
              <a:buFont typeface="Wingdings" panose="05000000000000000000" pitchFamily="2" charset="2"/>
              <a:buChar char="Ø"/>
            </a:pPr>
            <a:r>
              <a:rPr lang="en-US" altLang="en-US" sz="2400" b="1" dirty="0" err="1" smtClean="0">
                <a:solidFill>
                  <a:srgbClr val="FF0000"/>
                </a:solidFill>
                <a:effectLst>
                  <a:outerShdw blurRad="38100" dist="38100" dir="2700000" algn="tl">
                    <a:srgbClr val="000000">
                      <a:alpha val="43137"/>
                    </a:srgbClr>
                  </a:outerShdw>
                </a:effectLst>
              </a:rPr>
              <a:t>Xylazine</a:t>
            </a:r>
            <a:endParaRPr lang="en-US" altLang="en-US" sz="2400" b="1" dirty="0">
              <a:solidFill>
                <a:srgbClr val="FF0000"/>
              </a:solidFill>
              <a:effectLst>
                <a:outerShdw blurRad="38100" dist="38100" dir="2700000" algn="tl">
                  <a:srgbClr val="000000">
                    <a:alpha val="43137"/>
                  </a:srgbClr>
                </a:outerShdw>
              </a:effectLst>
            </a:endParaRPr>
          </a:p>
          <a:p>
            <a:pPr lvl="1">
              <a:buClr>
                <a:srgbClr val="FF0000"/>
              </a:buClr>
              <a:buFont typeface="Wingdings" panose="05000000000000000000" pitchFamily="2" charset="2"/>
              <a:buChar char="Ø"/>
            </a:pPr>
            <a:r>
              <a:rPr lang="en-US" sz="1600" b="1" dirty="0" smtClean="0"/>
              <a:t>(also </a:t>
            </a:r>
            <a:r>
              <a:rPr lang="en-US" sz="1600" b="1" dirty="0"/>
              <a:t>called “</a:t>
            </a:r>
            <a:r>
              <a:rPr lang="en-US" sz="1600" b="1" dirty="0" err="1"/>
              <a:t>tranq</a:t>
            </a:r>
            <a:r>
              <a:rPr lang="en-US" sz="1600" b="1" dirty="0"/>
              <a:t>” or “</a:t>
            </a:r>
            <a:r>
              <a:rPr lang="en-US" sz="1600" b="1" dirty="0" err="1"/>
              <a:t>tranq</a:t>
            </a:r>
            <a:r>
              <a:rPr lang="en-US" sz="1600" b="1" dirty="0"/>
              <a:t> dope”) is a non-opioid sedative or tranquilizer. Although not </a:t>
            </a:r>
            <a:r>
              <a:rPr lang="en-US" sz="1600" b="1" dirty="0" smtClean="0"/>
              <a:t>a controlled substance in </a:t>
            </a:r>
            <a:r>
              <a:rPr lang="en-US" sz="1600" b="1" dirty="0"/>
              <a:t>the United </a:t>
            </a:r>
            <a:r>
              <a:rPr lang="en-US" sz="1600" b="1" dirty="0" smtClean="0"/>
              <a:t>States, </a:t>
            </a:r>
            <a:r>
              <a:rPr lang="en-US" sz="1600" b="1" dirty="0" err="1" smtClean="0"/>
              <a:t>xylazine</a:t>
            </a:r>
            <a:r>
              <a:rPr lang="en-US" sz="1600" b="1" dirty="0" smtClean="0"/>
              <a:t> </a:t>
            </a:r>
            <a:r>
              <a:rPr lang="en-US" sz="1600" b="1" dirty="0"/>
              <a:t>is not approved for use in </a:t>
            </a:r>
            <a:r>
              <a:rPr lang="en-US" sz="1600" b="1" dirty="0" smtClean="0"/>
              <a:t>people.</a:t>
            </a:r>
          </a:p>
          <a:p>
            <a:pPr lvl="1">
              <a:buClr>
                <a:srgbClr val="FF0000"/>
              </a:buClr>
              <a:buFont typeface="Wingdings" panose="05000000000000000000" pitchFamily="2" charset="2"/>
              <a:buChar char="Ø"/>
            </a:pPr>
            <a:r>
              <a:rPr lang="en-US" sz="1600" b="1" dirty="0"/>
              <a:t>M</a:t>
            </a:r>
            <a:r>
              <a:rPr lang="en-US" sz="1600" b="1" dirty="0" smtClean="0"/>
              <a:t>ore </a:t>
            </a:r>
            <a:r>
              <a:rPr lang="en-US" sz="1600" b="1" dirty="0"/>
              <a:t>prominent in Berkshire County than anywhere else in Massachusetts, according to new statewide data.</a:t>
            </a:r>
          </a:p>
          <a:p>
            <a:pPr lvl="1">
              <a:buClr>
                <a:srgbClr val="FF0000"/>
              </a:buClr>
              <a:buFont typeface="Wingdings" panose="05000000000000000000" pitchFamily="2" charset="2"/>
              <a:buChar char="Ø"/>
            </a:pPr>
            <a:r>
              <a:rPr lang="en-US" dirty="0"/>
              <a:t>“DEA has seized </a:t>
            </a:r>
            <a:r>
              <a:rPr lang="en-US" dirty="0" err="1"/>
              <a:t>xylazine</a:t>
            </a:r>
            <a:r>
              <a:rPr lang="en-US" dirty="0"/>
              <a:t> and fentanyl mixtures in 48 of 50 States. The DEA Laboratory System is reporting that in 2022 approximately 23% of fentanyl powder and 7% of fentanyl pills seized by the DEA contained </a:t>
            </a:r>
            <a:r>
              <a:rPr lang="en-US" dirty="0" err="1"/>
              <a:t>xylazine</a:t>
            </a:r>
            <a:r>
              <a:rPr lang="en-US" dirty="0"/>
              <a:t>. – dea.gov</a:t>
            </a:r>
          </a:p>
          <a:p>
            <a:pPr lvl="1">
              <a:buClr>
                <a:srgbClr val="FF0000"/>
              </a:buClr>
              <a:buFont typeface="Wingdings" panose="05000000000000000000" pitchFamily="2" charset="2"/>
              <a:buChar char="Ø"/>
            </a:pPr>
            <a:endParaRPr lang="en-US" altLang="en-US" sz="1600" b="1" dirty="0" smtClean="0"/>
          </a:p>
          <a:p>
            <a:pPr marL="0" indent="0">
              <a:buClr>
                <a:srgbClr val="FF0000"/>
              </a:buClr>
              <a:buNone/>
            </a:pPr>
            <a:endParaRPr lang="en-US" altLang="en-US" sz="2000" b="1" dirty="0" smtClean="0"/>
          </a:p>
        </p:txBody>
      </p:sp>
      <p:pic>
        <p:nvPicPr>
          <p:cNvPr id="2" name="Picture 1"/>
          <p:cNvPicPr>
            <a:picLocks noChangeAspect="1"/>
          </p:cNvPicPr>
          <p:nvPr/>
        </p:nvPicPr>
        <p:blipFill>
          <a:blip r:embed="rId3"/>
          <a:stretch>
            <a:fillRect/>
          </a:stretch>
        </p:blipFill>
        <p:spPr>
          <a:xfrm>
            <a:off x="4800600" y="5334000"/>
            <a:ext cx="3305175" cy="1276350"/>
          </a:xfrm>
          <a:prstGeom prst="rect">
            <a:avLst/>
          </a:prstGeom>
        </p:spPr>
      </p:pic>
    </p:spTree>
    <p:extLst>
      <p:ext uri="{BB962C8B-B14F-4D97-AF65-F5344CB8AC3E}">
        <p14:creationId xmlns:p14="http://schemas.microsoft.com/office/powerpoint/2010/main" val="1659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altLang="en-US" sz="3200" b="1" dirty="0" smtClean="0"/>
              <a:t>Most Common Categories of Drugs</a:t>
            </a:r>
            <a:r>
              <a:rPr lang="en-US" altLang="en-US" sz="3200" dirty="0" smtClean="0"/>
              <a:t> Besides Alcohol</a:t>
            </a:r>
          </a:p>
        </p:txBody>
      </p:sp>
      <p:sp>
        <p:nvSpPr>
          <p:cNvPr id="51203" name="Rectangle 3"/>
          <p:cNvSpPr>
            <a:spLocks noGrp="1" noChangeArrowheads="1"/>
          </p:cNvSpPr>
          <p:nvPr>
            <p:ph idx="1"/>
          </p:nvPr>
        </p:nvSpPr>
        <p:spPr>
          <a:xfrm>
            <a:off x="457200" y="2095500"/>
            <a:ext cx="8229600" cy="4686300"/>
          </a:xfrm>
          <a:solidFill>
            <a:srgbClr val="D9D9D9">
              <a:alpha val="65098"/>
            </a:srgbClr>
          </a:solidFill>
        </p:spPr>
        <p:txBody>
          <a:bodyPr numCol="2">
            <a:normAutofit fontScale="92500" lnSpcReduction="10000"/>
          </a:bodyPr>
          <a:lstStyle/>
          <a:p>
            <a:pPr>
              <a:buClr>
                <a:srgbClr val="FF0000"/>
              </a:buClr>
              <a:buFont typeface="Wingdings" panose="05000000000000000000" pitchFamily="2" charset="2"/>
              <a:buChar char="Ø"/>
            </a:pPr>
            <a:r>
              <a:rPr lang="en-US" altLang="en-US" sz="2400" b="1" dirty="0" err="1" smtClean="0">
                <a:solidFill>
                  <a:srgbClr val="FF0000"/>
                </a:solidFill>
                <a:effectLst>
                  <a:outerShdw blurRad="38100" dist="38100" dir="2700000" algn="tl">
                    <a:srgbClr val="000000">
                      <a:alpha val="43137"/>
                    </a:srgbClr>
                  </a:outerShdw>
                </a:effectLst>
              </a:rPr>
              <a:t>Xylazine</a:t>
            </a:r>
            <a:endParaRPr lang="en-US" altLang="en-US" sz="2400" b="1" dirty="0">
              <a:solidFill>
                <a:srgbClr val="FF0000"/>
              </a:solidFill>
              <a:effectLst>
                <a:outerShdw blurRad="38100" dist="38100" dir="2700000" algn="tl">
                  <a:srgbClr val="000000">
                    <a:alpha val="43137"/>
                  </a:srgbClr>
                </a:outerShdw>
              </a:effectLst>
            </a:endParaRPr>
          </a:p>
          <a:p>
            <a:pPr lvl="1">
              <a:buClr>
                <a:srgbClr val="FF0000"/>
              </a:buClr>
              <a:buFont typeface="Wingdings" panose="05000000000000000000" pitchFamily="2" charset="2"/>
              <a:buChar char="Ø"/>
            </a:pPr>
            <a:r>
              <a:rPr lang="en-US" sz="1600" dirty="0" err="1"/>
              <a:t>Xylazine</a:t>
            </a:r>
            <a:r>
              <a:rPr lang="en-US" sz="1600" dirty="0"/>
              <a:t> is an active cut in other drugs, primarily opioids, and people may not know that their drugs contain </a:t>
            </a:r>
            <a:r>
              <a:rPr lang="en-US" sz="1600" dirty="0" err="1"/>
              <a:t>xylazine</a:t>
            </a:r>
            <a:r>
              <a:rPr lang="en-US" sz="1600" dirty="0"/>
              <a:t>, which is why it’s important to be aware of the harmful effects of </a:t>
            </a:r>
            <a:r>
              <a:rPr lang="en-US" sz="1600" dirty="0" err="1"/>
              <a:t>xylazine</a:t>
            </a:r>
            <a:r>
              <a:rPr lang="en-US" sz="1600" dirty="0"/>
              <a:t>, including </a:t>
            </a:r>
            <a:r>
              <a:rPr lang="en-US" sz="1600" dirty="0" err="1"/>
              <a:t>oversedation</a:t>
            </a:r>
            <a:r>
              <a:rPr lang="en-US" sz="1600" dirty="0"/>
              <a:t>, skin ulcers, infection, and other serious injuries</a:t>
            </a:r>
            <a:r>
              <a:rPr lang="en-US" sz="1600" dirty="0" smtClean="0"/>
              <a:t>.</a:t>
            </a:r>
          </a:p>
          <a:p>
            <a:pPr lvl="1">
              <a:buClr>
                <a:srgbClr val="FF0000"/>
              </a:buClr>
              <a:buFont typeface="Wingdings" panose="05000000000000000000" pitchFamily="2" charset="2"/>
              <a:buChar char="Ø"/>
            </a:pPr>
            <a:r>
              <a:rPr lang="en-US" sz="1600" dirty="0" err="1"/>
              <a:t>Xylazine</a:t>
            </a:r>
            <a:r>
              <a:rPr lang="en-US" sz="1600" dirty="0"/>
              <a:t> and naloxone: </a:t>
            </a:r>
            <a:r>
              <a:rPr lang="en-US" sz="1600" dirty="0" err="1"/>
              <a:t>Xylazine</a:t>
            </a:r>
            <a:r>
              <a:rPr lang="en-US" sz="1600" dirty="0"/>
              <a:t> can contribute to </a:t>
            </a:r>
            <a:r>
              <a:rPr lang="en-US" sz="1600" dirty="0" err="1"/>
              <a:t>oversedation</a:t>
            </a:r>
            <a:r>
              <a:rPr lang="en-US" sz="1600" dirty="0"/>
              <a:t> alongside opioids. Naloxone WILL NOT reverse the effects of </a:t>
            </a:r>
            <a:r>
              <a:rPr lang="en-US" sz="1600" dirty="0" err="1"/>
              <a:t>xylazine</a:t>
            </a:r>
            <a:r>
              <a:rPr lang="en-US" sz="1600" dirty="0"/>
              <a:t>, but ALWAYS administer naloxone in a suspected overdose. Naloxone will reverse the effects of any opioids present. The person may remain unresponsive if </a:t>
            </a:r>
            <a:r>
              <a:rPr lang="en-US" sz="1600" dirty="0" err="1"/>
              <a:t>xylazine</a:t>
            </a:r>
            <a:r>
              <a:rPr lang="en-US" sz="1600" dirty="0"/>
              <a:t> is present. Give rescue breaths to support their breathing</a:t>
            </a:r>
            <a:r>
              <a:rPr lang="en-US" sz="1600" dirty="0" smtClean="0"/>
              <a:t>.</a:t>
            </a:r>
          </a:p>
          <a:p>
            <a:pPr lvl="1">
              <a:buClr>
                <a:srgbClr val="FF0000"/>
              </a:buClr>
              <a:buFont typeface="Wingdings" panose="05000000000000000000" pitchFamily="2" charset="2"/>
              <a:buChar char="Ø"/>
            </a:pPr>
            <a:r>
              <a:rPr lang="en-US" sz="2400" b="1" dirty="0">
                <a:solidFill>
                  <a:srgbClr val="FF0000"/>
                </a:solidFill>
                <a:effectLst>
                  <a:outerShdw blurRad="38100" dist="38100" dir="2700000" algn="tl">
                    <a:srgbClr val="000000">
                      <a:alpha val="43137"/>
                    </a:srgbClr>
                  </a:outerShdw>
                </a:effectLst>
                <a:ea typeface="+mn-ea"/>
                <a:cs typeface="+mn-cs"/>
              </a:rPr>
              <a:t>What are symptoms and health risks of </a:t>
            </a:r>
            <a:r>
              <a:rPr lang="en-US" sz="2400" b="1" dirty="0" err="1" smtClean="0">
                <a:solidFill>
                  <a:srgbClr val="FF0000"/>
                </a:solidFill>
                <a:effectLst>
                  <a:outerShdw blurRad="38100" dist="38100" dir="2700000" algn="tl">
                    <a:srgbClr val="000000">
                      <a:alpha val="43137"/>
                    </a:srgbClr>
                  </a:outerShdw>
                </a:effectLst>
                <a:ea typeface="+mn-ea"/>
                <a:cs typeface="+mn-cs"/>
              </a:rPr>
              <a:t>xylazine</a:t>
            </a:r>
            <a:r>
              <a:rPr lang="en-US" sz="2400" b="1" dirty="0" smtClean="0">
                <a:solidFill>
                  <a:srgbClr val="FF0000"/>
                </a:solidFill>
                <a:effectLst>
                  <a:outerShdw blurRad="38100" dist="38100" dir="2700000" algn="tl">
                    <a:srgbClr val="000000">
                      <a:alpha val="43137"/>
                    </a:srgbClr>
                  </a:outerShdw>
                </a:effectLst>
                <a:ea typeface="+mn-ea"/>
                <a:cs typeface="+mn-cs"/>
              </a:rPr>
              <a:t>?</a:t>
            </a:r>
          </a:p>
          <a:p>
            <a:pPr lvl="1">
              <a:buClr>
                <a:srgbClr val="FF0000"/>
              </a:buClr>
              <a:buFont typeface="Wingdings" panose="05000000000000000000" pitchFamily="2" charset="2"/>
              <a:buChar char="Ø"/>
            </a:pPr>
            <a:r>
              <a:rPr lang="en-US" sz="1600" dirty="0" smtClean="0"/>
              <a:t>Sedation</a:t>
            </a:r>
            <a:endParaRPr lang="en-US" sz="1600" dirty="0"/>
          </a:p>
          <a:p>
            <a:pPr lvl="1">
              <a:buClr>
                <a:srgbClr val="FF0000"/>
              </a:buClr>
              <a:buFont typeface="Wingdings" panose="05000000000000000000" pitchFamily="2" charset="2"/>
              <a:buChar char="Ø"/>
            </a:pPr>
            <a:r>
              <a:rPr lang="en-US" sz="1600" dirty="0"/>
              <a:t>difficulty breathing</a:t>
            </a:r>
          </a:p>
          <a:p>
            <a:pPr lvl="1">
              <a:buClr>
                <a:srgbClr val="FF0000"/>
              </a:buClr>
              <a:buFont typeface="Wingdings" panose="05000000000000000000" pitchFamily="2" charset="2"/>
              <a:buChar char="Ø"/>
            </a:pPr>
            <a:r>
              <a:rPr lang="en-US" sz="1600" dirty="0"/>
              <a:t>dangerously low blood pressure</a:t>
            </a:r>
          </a:p>
          <a:p>
            <a:pPr lvl="1">
              <a:buClr>
                <a:srgbClr val="FF0000"/>
              </a:buClr>
              <a:buFont typeface="Wingdings" panose="05000000000000000000" pitchFamily="2" charset="2"/>
              <a:buChar char="Ø"/>
            </a:pPr>
            <a:r>
              <a:rPr lang="en-US" sz="1600" dirty="0"/>
              <a:t>slowed heart rate</a:t>
            </a:r>
          </a:p>
          <a:p>
            <a:pPr lvl="1">
              <a:buClr>
                <a:srgbClr val="FF0000"/>
              </a:buClr>
              <a:buFont typeface="Wingdings" panose="05000000000000000000" pitchFamily="2" charset="2"/>
              <a:buChar char="Ø"/>
            </a:pPr>
            <a:r>
              <a:rPr lang="en-US" sz="1600" dirty="0"/>
              <a:t>wounds that can become infected</a:t>
            </a:r>
          </a:p>
          <a:p>
            <a:pPr lvl="1">
              <a:buClr>
                <a:srgbClr val="FF0000"/>
              </a:buClr>
              <a:buFont typeface="Wingdings" panose="05000000000000000000" pitchFamily="2" charset="2"/>
              <a:buChar char="Ø"/>
            </a:pPr>
            <a:r>
              <a:rPr lang="en-US" sz="1600" dirty="0"/>
              <a:t>severe withdrawal symptoms</a:t>
            </a:r>
          </a:p>
          <a:p>
            <a:pPr lvl="1">
              <a:buClr>
                <a:srgbClr val="FF0000"/>
              </a:buClr>
              <a:buFont typeface="Wingdings" panose="05000000000000000000" pitchFamily="2" charset="2"/>
              <a:buChar char="Ø"/>
            </a:pPr>
            <a:r>
              <a:rPr lang="en-US" sz="1600" dirty="0"/>
              <a:t>death</a:t>
            </a:r>
          </a:p>
          <a:p>
            <a:pPr marL="457200" lvl="1" indent="0">
              <a:buClr>
                <a:srgbClr val="FF0000"/>
              </a:buClr>
              <a:buNone/>
            </a:pPr>
            <a:r>
              <a:rPr lang="en-US" dirty="0"/>
              <a:t/>
            </a:r>
            <a:br>
              <a:rPr lang="en-US" dirty="0"/>
            </a:br>
            <a:endParaRPr lang="en-US" altLang="en-US" sz="2000" b="1" dirty="0" smtClean="0"/>
          </a:p>
        </p:txBody>
      </p:sp>
    </p:spTree>
    <p:extLst>
      <p:ext uri="{BB962C8B-B14F-4D97-AF65-F5344CB8AC3E}">
        <p14:creationId xmlns:p14="http://schemas.microsoft.com/office/powerpoint/2010/main" val="337375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Benzodiazepine Overdose</a:t>
            </a:r>
            <a:endParaRPr lang="en-US" dirty="0"/>
          </a:p>
        </p:txBody>
      </p:sp>
      <p:pic>
        <p:nvPicPr>
          <p:cNvPr id="4" name="Content Placeholder 4" descr="See the source imag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3506213" cy="4171950"/>
          </a:xfrm>
          <a:prstGeom prst="rect">
            <a:avLst/>
          </a:prstGeom>
          <a:noFill/>
          <a:ln>
            <a:noFill/>
          </a:ln>
        </p:spPr>
      </p:pic>
      <p:sp>
        <p:nvSpPr>
          <p:cNvPr id="5" name="Rectangle 4"/>
          <p:cNvSpPr/>
          <p:nvPr/>
        </p:nvSpPr>
        <p:spPr>
          <a:xfrm>
            <a:off x="4419600" y="2209800"/>
            <a:ext cx="4572000" cy="3416320"/>
          </a:xfrm>
          <a:prstGeom prst="rect">
            <a:avLst/>
          </a:prstGeom>
        </p:spPr>
        <p:txBody>
          <a:bodyPr>
            <a:spAutoFit/>
          </a:bodyPr>
          <a:lstStyle/>
          <a:p>
            <a:r>
              <a:rPr lang="en-US" b="1" dirty="0"/>
              <a:t>What are the signs and symptoms of a benzodiazepine overdose?</a:t>
            </a:r>
            <a:endParaRPr lang="en-US" dirty="0"/>
          </a:p>
          <a:p>
            <a:pPr lvl="1"/>
            <a:r>
              <a:rPr lang="en-US" dirty="0"/>
              <a:t>Extreme drowsiness or trouble staying awake</a:t>
            </a:r>
          </a:p>
          <a:p>
            <a:pPr lvl="1"/>
            <a:r>
              <a:rPr lang="en-US" dirty="0"/>
              <a:t>Slurred speech or confusion</a:t>
            </a:r>
          </a:p>
          <a:p>
            <a:pPr lvl="1"/>
            <a:r>
              <a:rPr lang="en-US" dirty="0"/>
              <a:t>Agitation</a:t>
            </a:r>
          </a:p>
          <a:p>
            <a:pPr lvl="1"/>
            <a:r>
              <a:rPr lang="en-US" dirty="0"/>
              <a:t>Lack of muscle coordination</a:t>
            </a:r>
          </a:p>
          <a:p>
            <a:pPr lvl="1"/>
            <a:r>
              <a:rPr lang="en-US" dirty="0"/>
              <a:t>Coma</a:t>
            </a:r>
          </a:p>
        </p:txBody>
      </p:sp>
    </p:spTree>
    <p:extLst>
      <p:ext uri="{BB962C8B-B14F-4D97-AF65-F5344CB8AC3E}">
        <p14:creationId xmlns:p14="http://schemas.microsoft.com/office/powerpoint/2010/main" val="1867195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0" y="381000"/>
            <a:ext cx="2480275" cy="1371600"/>
          </a:xfrm>
          <a:prstGeom prst="rect">
            <a:avLst/>
          </a:prstGeom>
        </p:spPr>
      </p:pic>
      <p:sp>
        <p:nvSpPr>
          <p:cNvPr id="2" name="Title 1"/>
          <p:cNvSpPr>
            <a:spLocks noGrp="1"/>
          </p:cNvSpPr>
          <p:nvPr>
            <p:ph type="title"/>
          </p:nvPr>
        </p:nvSpPr>
        <p:spPr>
          <a:xfrm>
            <a:off x="-609600" y="381000"/>
            <a:ext cx="7765321" cy="1326321"/>
          </a:xfrm>
        </p:spPr>
        <p:txBody>
          <a:bodyPr/>
          <a:lstStyle/>
          <a:p>
            <a:r>
              <a:rPr lang="en-US" dirty="0" smtClean="0"/>
              <a:t>Opiates/Opioids</a:t>
            </a:r>
            <a:endParaRPr lang="en-US" sz="2800" dirty="0">
              <a:solidFill>
                <a:srgbClr val="FF0000"/>
              </a:solidFill>
            </a:endParaRPr>
          </a:p>
        </p:txBody>
      </p:sp>
      <p:sp>
        <p:nvSpPr>
          <p:cNvPr id="3" name="Content Placeholder 2"/>
          <p:cNvSpPr>
            <a:spLocks noGrp="1"/>
          </p:cNvSpPr>
          <p:nvPr>
            <p:ph idx="1"/>
          </p:nvPr>
        </p:nvSpPr>
        <p:spPr>
          <a:xfrm>
            <a:off x="35036" y="2182812"/>
            <a:ext cx="3927364" cy="2023241"/>
          </a:xfrm>
          <a:solidFill>
            <a:srgbClr val="000000">
              <a:alpha val="25098"/>
            </a:srgbClr>
          </a:solidFill>
          <a:ln w="38100">
            <a:solidFill>
              <a:srgbClr val="FFC000"/>
            </a:solidFill>
          </a:ln>
        </p:spPr>
        <p:txBody>
          <a:bodyPr/>
          <a:lstStyle/>
          <a:p>
            <a:pPr>
              <a:buClr>
                <a:srgbClr val="FF0000"/>
              </a:buClr>
              <a:buFont typeface="Wingdings" panose="05000000000000000000" pitchFamily="2" charset="2"/>
              <a:buChar char="§"/>
            </a:pPr>
            <a:r>
              <a:rPr lang="en-US" b="1" dirty="0" smtClean="0">
                <a:effectLst>
                  <a:outerShdw blurRad="38100" dist="38100" dir="2700000" algn="tl">
                    <a:srgbClr val="000000">
                      <a:alpha val="43137"/>
                    </a:srgbClr>
                  </a:outerShdw>
                </a:effectLst>
              </a:rPr>
              <a:t>Organic/Natural</a:t>
            </a:r>
          </a:p>
          <a:p>
            <a:pPr lvl="1">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Opium</a:t>
            </a:r>
          </a:p>
          <a:p>
            <a:pPr lvl="1">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Morphine</a:t>
            </a:r>
          </a:p>
          <a:p>
            <a:pPr lvl="1">
              <a:buClr>
                <a:srgbClr val="FF0000"/>
              </a:buClr>
              <a:buFont typeface="Wingdings" panose="05000000000000000000" pitchFamily="2" charset="2"/>
              <a:buChar char="§"/>
            </a:pPr>
            <a:r>
              <a:rPr lang="en-US" sz="2400" b="1" dirty="0">
                <a:effectLst>
                  <a:outerShdw blurRad="38100" dist="38100" dir="2700000" algn="tl">
                    <a:srgbClr val="000000">
                      <a:alpha val="43137"/>
                    </a:srgbClr>
                  </a:outerShdw>
                </a:effectLst>
              </a:rPr>
              <a:t>C</a:t>
            </a:r>
            <a:r>
              <a:rPr lang="en-US" sz="2400" b="1" dirty="0" smtClean="0">
                <a:effectLst>
                  <a:outerShdw blurRad="38100" dist="38100" dir="2700000" algn="tl">
                    <a:srgbClr val="000000">
                      <a:alpha val="43137"/>
                    </a:srgbClr>
                  </a:outerShdw>
                </a:effectLst>
              </a:rPr>
              <a:t>odeine</a:t>
            </a:r>
          </a:p>
          <a:p>
            <a:pPr marL="0" indent="0">
              <a:buClr>
                <a:srgbClr val="FF0000"/>
              </a:buClr>
              <a:buNone/>
            </a:pPr>
            <a:endParaRPr lang="en-US" dirty="0"/>
          </a:p>
        </p:txBody>
      </p:sp>
      <p:sp>
        <p:nvSpPr>
          <p:cNvPr id="6" name="Content Placeholder 2"/>
          <p:cNvSpPr txBox="1">
            <a:spLocks/>
          </p:cNvSpPr>
          <p:nvPr/>
        </p:nvSpPr>
        <p:spPr bwMode="auto">
          <a:xfrm>
            <a:off x="4038600" y="2182812"/>
            <a:ext cx="5105400" cy="4170526"/>
          </a:xfrm>
          <a:prstGeom prst="rect">
            <a:avLst/>
          </a:prstGeom>
          <a:solidFill>
            <a:srgbClr val="000000">
              <a:alpha val="25098"/>
            </a:srgbClr>
          </a:solidFill>
          <a:ln w="38100">
            <a:solidFill>
              <a:srgbClr val="FFC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a:buClr>
                <a:srgbClr val="FF0000"/>
              </a:buClr>
              <a:buFont typeface="Wingdings" panose="05000000000000000000" pitchFamily="2" charset="2"/>
              <a:buChar char="§"/>
            </a:pPr>
            <a:endParaRPr lang="en-US" sz="2000" b="1" kern="0" dirty="0" smtClean="0">
              <a:solidFill>
                <a:schemeClr val="bg1"/>
              </a:solidFill>
              <a:effectLst>
                <a:outerShdw blurRad="38100" dist="38100" dir="2700000" algn="tl">
                  <a:srgbClr val="000000">
                    <a:alpha val="43137"/>
                  </a:srgbClr>
                </a:outerShdw>
              </a:effectLst>
            </a:endParaRPr>
          </a:p>
          <a:p>
            <a:pPr>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Semi-synthetic</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Heroin             </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Hydrocodone</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Oxycodone</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Hydromorphone</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Oxymorphone</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Buprenorphine</a:t>
            </a:r>
          </a:p>
          <a:p>
            <a:pPr lvl="1">
              <a:buClr>
                <a:srgbClr val="FF0000"/>
              </a:buClr>
              <a:buFont typeface="Wingdings" panose="05000000000000000000" pitchFamily="2" charset="2"/>
              <a:buChar char="§"/>
            </a:pPr>
            <a:endParaRPr lang="en-US" sz="2400" b="1" kern="0" dirty="0" smtClean="0">
              <a:solidFill>
                <a:schemeClr val="bg1"/>
              </a:solidFill>
              <a:effectLst>
                <a:outerShdw blurRad="38100" dist="38100" dir="2700000" algn="tl">
                  <a:srgbClr val="000000">
                    <a:alpha val="43137"/>
                  </a:srgbClr>
                </a:outerShdw>
              </a:effectLst>
            </a:endParaRPr>
          </a:p>
          <a:p>
            <a:pPr lvl="1">
              <a:buClr>
                <a:srgbClr val="FF0000"/>
              </a:buClr>
              <a:buFont typeface="Wingdings" panose="05000000000000000000" pitchFamily="2" charset="2"/>
              <a:buChar char="§"/>
            </a:pPr>
            <a:endParaRPr lang="en-US" sz="2400" b="1" kern="0" dirty="0" smtClean="0">
              <a:solidFill>
                <a:schemeClr val="bg1"/>
              </a:solidFill>
              <a:effectLst>
                <a:outerShdw blurRad="38100" dist="38100" dir="2700000" algn="tl">
                  <a:srgbClr val="000000">
                    <a:alpha val="43137"/>
                  </a:srgbClr>
                </a:outerShdw>
              </a:effectLst>
            </a:endParaRPr>
          </a:p>
          <a:p>
            <a:pPr marL="0" indent="0">
              <a:buClr>
                <a:srgbClr val="FF0000"/>
              </a:buClr>
              <a:buFont typeface="Monotype Sorts" pitchFamily="2" charset="2"/>
              <a:buNone/>
            </a:pPr>
            <a:endParaRPr lang="en-US" kern="0" dirty="0"/>
          </a:p>
        </p:txBody>
      </p:sp>
      <p:sp>
        <p:nvSpPr>
          <p:cNvPr id="7" name="Content Placeholder 2"/>
          <p:cNvSpPr txBox="1">
            <a:spLocks/>
          </p:cNvSpPr>
          <p:nvPr/>
        </p:nvSpPr>
        <p:spPr bwMode="auto">
          <a:xfrm>
            <a:off x="35036" y="4206053"/>
            <a:ext cx="3927364" cy="2147285"/>
          </a:xfrm>
          <a:prstGeom prst="rect">
            <a:avLst/>
          </a:prstGeom>
          <a:solidFill>
            <a:srgbClr val="000000">
              <a:alpha val="25098"/>
            </a:srgbClr>
          </a:solidFill>
          <a:ln w="38100">
            <a:solidFill>
              <a:srgbClr val="FFC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Synthetic</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Meperidine</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Fentanyl (W-18)</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Methadone</a:t>
            </a:r>
          </a:p>
          <a:p>
            <a:pPr marL="0" indent="0">
              <a:buClr>
                <a:srgbClr val="FF0000"/>
              </a:buClr>
              <a:buFont typeface="Monotype Sorts" pitchFamily="2" charset="2"/>
              <a:buNone/>
            </a:pPr>
            <a:endParaRPr lang="en-US" kern="0" dirty="0"/>
          </a:p>
        </p:txBody>
      </p:sp>
    </p:spTree>
    <p:extLst>
      <p:ext uri="{BB962C8B-B14F-4D97-AF65-F5344CB8AC3E}">
        <p14:creationId xmlns:p14="http://schemas.microsoft.com/office/powerpoint/2010/main" val="322137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Opioids</a:t>
            </a:r>
            <a:r>
              <a:rPr lang="en-US" dirty="0">
                <a:solidFill>
                  <a:srgbClr val="000000"/>
                </a:solidFill>
              </a:rPr>
              <a:t> – </a:t>
            </a:r>
            <a:r>
              <a:rPr lang="en-US" sz="2800" dirty="0">
                <a:solidFill>
                  <a:srgbClr val="FF0000"/>
                </a:solidFill>
              </a:rPr>
              <a:t>most commonly abused</a:t>
            </a:r>
            <a:endParaRPr lang="en-US" dirty="0"/>
          </a:p>
        </p:txBody>
      </p:sp>
      <p:sp>
        <p:nvSpPr>
          <p:cNvPr id="3" name="Content Placeholder 2"/>
          <p:cNvSpPr>
            <a:spLocks noGrp="1"/>
          </p:cNvSpPr>
          <p:nvPr>
            <p:ph idx="1"/>
          </p:nvPr>
        </p:nvSpPr>
        <p:spPr>
          <a:xfrm>
            <a:off x="35036" y="2182812"/>
            <a:ext cx="3698764" cy="2023241"/>
          </a:xfrm>
          <a:solidFill>
            <a:srgbClr val="000000">
              <a:alpha val="25098"/>
            </a:srgbClr>
          </a:solidFill>
          <a:ln w="38100">
            <a:solidFill>
              <a:srgbClr val="FFC000"/>
            </a:solidFill>
          </a:ln>
        </p:spPr>
        <p:txBody>
          <a:bodyPr/>
          <a:lstStyle/>
          <a:p>
            <a:pPr>
              <a:buClr>
                <a:srgbClr val="FF0000"/>
              </a:buClr>
              <a:buFont typeface="Wingdings" panose="05000000000000000000" pitchFamily="2" charset="2"/>
              <a:buChar char="§"/>
            </a:pPr>
            <a:r>
              <a:rPr lang="en-US" b="1" dirty="0" smtClean="0">
                <a:effectLst>
                  <a:outerShdw blurRad="38100" dist="38100" dir="2700000" algn="tl">
                    <a:srgbClr val="000000">
                      <a:alpha val="43137"/>
                    </a:srgbClr>
                  </a:outerShdw>
                </a:effectLst>
              </a:rPr>
              <a:t>Organic</a:t>
            </a:r>
          </a:p>
          <a:p>
            <a:pPr lvl="1">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Opium</a:t>
            </a:r>
          </a:p>
          <a:p>
            <a:pPr lvl="1">
              <a:buClr>
                <a:srgbClr val="FF0000"/>
              </a:buClr>
              <a:buFont typeface="Wingdings" panose="05000000000000000000" pitchFamily="2" charset="2"/>
              <a:buChar char="§"/>
            </a:pPr>
            <a:r>
              <a:rPr lang="en-US" b="1" dirty="0" smtClean="0">
                <a:effectLst>
                  <a:outerShdw blurRad="38100" dist="38100" dir="2700000" algn="tl">
                    <a:srgbClr val="000000">
                      <a:alpha val="43137"/>
                    </a:srgbClr>
                  </a:outerShdw>
                </a:effectLst>
              </a:rPr>
              <a:t>Morphine</a:t>
            </a:r>
          </a:p>
          <a:p>
            <a:pPr lvl="1">
              <a:buClr>
                <a:srgbClr val="FF0000"/>
              </a:buClr>
              <a:buFont typeface="Wingdings" panose="05000000000000000000" pitchFamily="2" charset="2"/>
              <a:buChar char="§"/>
            </a:pPr>
            <a:r>
              <a:rPr lang="en-US" sz="2400" b="1" dirty="0">
                <a:effectLst>
                  <a:outerShdw blurRad="38100" dist="38100" dir="2700000" algn="tl">
                    <a:srgbClr val="000000">
                      <a:alpha val="43137"/>
                    </a:srgbClr>
                  </a:outerShdw>
                </a:effectLst>
              </a:rPr>
              <a:t>C</a:t>
            </a:r>
            <a:r>
              <a:rPr lang="en-US" sz="2400" b="1" dirty="0" smtClean="0">
                <a:effectLst>
                  <a:outerShdw blurRad="38100" dist="38100" dir="2700000" algn="tl">
                    <a:srgbClr val="000000">
                      <a:alpha val="43137"/>
                    </a:srgbClr>
                  </a:outerShdw>
                </a:effectLst>
              </a:rPr>
              <a:t>odeine</a:t>
            </a:r>
          </a:p>
          <a:p>
            <a:pPr marL="0" indent="0">
              <a:buClr>
                <a:srgbClr val="FF0000"/>
              </a:buClr>
              <a:buNone/>
            </a:pPr>
            <a:endParaRPr lang="en-US" dirty="0"/>
          </a:p>
        </p:txBody>
      </p:sp>
      <p:sp>
        <p:nvSpPr>
          <p:cNvPr id="6" name="Content Placeholder 2"/>
          <p:cNvSpPr txBox="1">
            <a:spLocks/>
          </p:cNvSpPr>
          <p:nvPr/>
        </p:nvSpPr>
        <p:spPr bwMode="auto">
          <a:xfrm>
            <a:off x="3733800" y="2182812"/>
            <a:ext cx="5334000" cy="4170526"/>
          </a:xfrm>
          <a:prstGeom prst="rect">
            <a:avLst/>
          </a:prstGeom>
          <a:solidFill>
            <a:srgbClr val="000000">
              <a:alpha val="25098"/>
            </a:srgbClr>
          </a:solidFill>
          <a:ln w="38100">
            <a:solidFill>
              <a:srgbClr val="FFC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a:buClr>
                <a:srgbClr val="FF0000"/>
              </a:buClr>
              <a:buFont typeface="Wingdings" panose="05000000000000000000" pitchFamily="2" charset="2"/>
              <a:buChar char="§"/>
            </a:pPr>
            <a:endParaRPr lang="en-US" sz="2000" b="1" kern="0" dirty="0" smtClean="0">
              <a:solidFill>
                <a:schemeClr val="bg1"/>
              </a:solidFill>
              <a:effectLst>
                <a:outerShdw blurRad="38100" dist="38100" dir="2700000" algn="tl">
                  <a:srgbClr val="000000">
                    <a:alpha val="43137"/>
                  </a:srgbClr>
                </a:outerShdw>
              </a:effectLst>
            </a:endParaRPr>
          </a:p>
          <a:p>
            <a:pPr>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Semi-synthetic</a:t>
            </a:r>
          </a:p>
          <a:p>
            <a:pPr lvl="1">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Heroin    </a:t>
            </a:r>
            <a:r>
              <a:rPr lang="en-US" sz="2400" b="1" kern="0" dirty="0" smtClean="0">
                <a:effectLst>
                  <a:outerShdw blurRad="38100" dist="38100" dir="2700000" algn="tl">
                    <a:srgbClr val="000000">
                      <a:alpha val="43137"/>
                    </a:srgbClr>
                  </a:outerShdw>
                </a:effectLst>
              </a:rPr>
              <a:t>         </a:t>
            </a:r>
          </a:p>
          <a:p>
            <a:pPr lvl="1">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Hydrocodone</a:t>
            </a:r>
            <a:endParaRPr lang="en-US" sz="2400" b="1" kern="0" dirty="0" smtClean="0">
              <a:effectLst>
                <a:outerShdw blurRad="38100" dist="38100" dir="2700000" algn="tl">
                  <a:srgbClr val="000000">
                    <a:alpha val="43137"/>
                  </a:srgbClr>
                </a:outerShdw>
              </a:effectLst>
            </a:endParaRPr>
          </a:p>
          <a:p>
            <a:pPr lvl="1">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Oxycodone</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Hydromorphone</a:t>
            </a:r>
            <a:endParaRPr lang="en-US" sz="2400" b="1" kern="0" dirty="0" smtClean="0">
              <a:effectLst>
                <a:outerShdw blurRad="38100" dist="38100" dir="2700000" algn="tl">
                  <a:srgbClr val="000000">
                    <a:alpha val="43137"/>
                  </a:srgbClr>
                </a:outerShdw>
              </a:effectLst>
            </a:endParaRP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Oxymorphone</a:t>
            </a:r>
          </a:p>
          <a:p>
            <a:pPr lvl="1">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Buprenorphine</a:t>
            </a:r>
          </a:p>
          <a:p>
            <a:pPr lvl="1">
              <a:buClr>
                <a:srgbClr val="FF0000"/>
              </a:buClr>
              <a:buFont typeface="Wingdings" panose="05000000000000000000" pitchFamily="2" charset="2"/>
              <a:buChar char="§"/>
            </a:pPr>
            <a:endParaRPr lang="en-US" sz="2400" b="1" kern="0" dirty="0" smtClean="0">
              <a:solidFill>
                <a:schemeClr val="bg1"/>
              </a:solidFill>
              <a:effectLst>
                <a:outerShdw blurRad="38100" dist="38100" dir="2700000" algn="tl">
                  <a:srgbClr val="000000">
                    <a:alpha val="43137"/>
                  </a:srgbClr>
                </a:outerShdw>
              </a:effectLst>
            </a:endParaRPr>
          </a:p>
          <a:p>
            <a:pPr lvl="1">
              <a:buClr>
                <a:srgbClr val="FF0000"/>
              </a:buClr>
              <a:buFont typeface="Wingdings" panose="05000000000000000000" pitchFamily="2" charset="2"/>
              <a:buChar char="§"/>
            </a:pPr>
            <a:endParaRPr lang="en-US" sz="2400" b="1" kern="0" dirty="0" smtClean="0">
              <a:solidFill>
                <a:schemeClr val="bg1"/>
              </a:solidFill>
              <a:effectLst>
                <a:outerShdw blurRad="38100" dist="38100" dir="2700000" algn="tl">
                  <a:srgbClr val="000000">
                    <a:alpha val="43137"/>
                  </a:srgbClr>
                </a:outerShdw>
              </a:effectLst>
            </a:endParaRPr>
          </a:p>
          <a:p>
            <a:pPr marL="0" indent="0">
              <a:buClr>
                <a:srgbClr val="FF0000"/>
              </a:buClr>
              <a:buFont typeface="Monotype Sorts" pitchFamily="2" charset="2"/>
              <a:buNone/>
            </a:pPr>
            <a:endParaRPr lang="en-US" kern="0" dirty="0"/>
          </a:p>
        </p:txBody>
      </p:sp>
      <p:sp>
        <p:nvSpPr>
          <p:cNvPr id="7" name="Content Placeholder 2"/>
          <p:cNvSpPr txBox="1">
            <a:spLocks/>
          </p:cNvSpPr>
          <p:nvPr/>
        </p:nvSpPr>
        <p:spPr bwMode="auto">
          <a:xfrm>
            <a:off x="35036" y="4206053"/>
            <a:ext cx="3698764" cy="2147285"/>
          </a:xfrm>
          <a:prstGeom prst="rect">
            <a:avLst/>
          </a:prstGeom>
          <a:solidFill>
            <a:srgbClr val="000000">
              <a:alpha val="25098"/>
            </a:srgbClr>
          </a:solidFill>
          <a:ln w="38100">
            <a:solidFill>
              <a:srgbClr val="FFC00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Synthetic</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Meperidine</a:t>
            </a:r>
          </a:p>
          <a:p>
            <a:pPr lvl="1">
              <a:buClr>
                <a:srgbClr val="FF0000"/>
              </a:buClr>
              <a:buFont typeface="Wingdings" panose="05000000000000000000" pitchFamily="2" charset="2"/>
              <a:buChar char="§"/>
            </a:pPr>
            <a:r>
              <a:rPr lang="en-US" b="1" kern="0" dirty="0" smtClean="0">
                <a:effectLst>
                  <a:outerShdw blurRad="38100" dist="38100" dir="2700000" algn="tl">
                    <a:srgbClr val="000000">
                      <a:alpha val="43137"/>
                    </a:srgbClr>
                  </a:outerShdw>
                </a:effectLst>
              </a:rPr>
              <a:t>Fentanyl</a:t>
            </a:r>
          </a:p>
          <a:p>
            <a:pPr lvl="1">
              <a:buClr>
                <a:srgbClr val="FF0000"/>
              </a:buClr>
              <a:buFont typeface="Wingdings" panose="05000000000000000000" pitchFamily="2" charset="2"/>
              <a:buChar char="§"/>
            </a:pPr>
            <a:r>
              <a:rPr lang="en-US" sz="2400" b="1" kern="0" dirty="0" smtClean="0">
                <a:effectLst>
                  <a:outerShdw blurRad="38100" dist="38100" dir="2700000" algn="tl">
                    <a:srgbClr val="000000">
                      <a:alpha val="43137"/>
                    </a:srgbClr>
                  </a:outerShdw>
                </a:effectLst>
              </a:rPr>
              <a:t>Methadone</a:t>
            </a:r>
          </a:p>
          <a:p>
            <a:pPr marL="0" indent="0">
              <a:buClr>
                <a:srgbClr val="FF0000"/>
              </a:buClr>
              <a:buFont typeface="Monotype Sorts" pitchFamily="2" charset="2"/>
              <a:buNone/>
            </a:pPr>
            <a:endParaRPr lang="en-US" kern="0" dirty="0"/>
          </a:p>
        </p:txBody>
      </p:sp>
    </p:spTree>
    <p:extLst>
      <p:ext uri="{BB962C8B-B14F-4D97-AF65-F5344CB8AC3E}">
        <p14:creationId xmlns:p14="http://schemas.microsoft.com/office/powerpoint/2010/main" val="9246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971446"/>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8839200" cy="5181600"/>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smtClean="0">
                <a:solidFill>
                  <a:schemeClr val="tx1"/>
                </a:solidFill>
              </a:rPr>
              <a:t>Fentanyl</a:t>
            </a:r>
            <a:endParaRPr lang="en-US" b="1" dirty="0">
              <a:solidFill>
                <a:schemeClr val="tx1"/>
              </a:solidFill>
            </a:endParaRPr>
          </a:p>
        </p:txBody>
      </p:sp>
      <p:sp>
        <p:nvSpPr>
          <p:cNvPr id="3" name="Content Placeholder 2"/>
          <p:cNvSpPr>
            <a:spLocks noGrp="1"/>
          </p:cNvSpPr>
          <p:nvPr>
            <p:ph idx="1"/>
          </p:nvPr>
        </p:nvSpPr>
        <p:spPr>
          <a:xfrm>
            <a:off x="152400" y="1828800"/>
            <a:ext cx="8839200" cy="4876800"/>
          </a:xfrm>
          <a:prstGeom prst="roundRect">
            <a:avLst/>
          </a:prstGeom>
          <a:solidFill>
            <a:srgbClr val="A6A6A6">
              <a:alpha val="25098"/>
            </a:srgbClr>
          </a:solidFill>
        </p:spPr>
        <p:txBody>
          <a:bodyPr anchor="ctr">
            <a:normAutofit fontScale="70000" lnSpcReduction="20000"/>
          </a:bodyPr>
          <a:lstStyle/>
          <a:p>
            <a:pPr lvl="1">
              <a:lnSpc>
                <a:spcPct val="120000"/>
              </a:lnSpc>
              <a:buFont typeface="Wingdings" panose="05000000000000000000" pitchFamily="2" charset="2"/>
              <a:buChar char="Ø"/>
            </a:pPr>
            <a:r>
              <a:rPr lang="en-US" sz="2800" b="1" dirty="0" smtClean="0">
                <a:effectLst>
                  <a:outerShdw blurRad="38100" dist="38100" dir="2700000" algn="tl">
                    <a:srgbClr val="000000">
                      <a:alpha val="43137"/>
                    </a:srgbClr>
                  </a:outerShdw>
                </a:effectLst>
              </a:rPr>
              <a:t>Schedule II drug</a:t>
            </a:r>
          </a:p>
          <a:p>
            <a:pPr lvl="1">
              <a:lnSpc>
                <a:spcPct val="120000"/>
              </a:lnSpc>
              <a:buFont typeface="Wingdings" panose="05000000000000000000" pitchFamily="2" charset="2"/>
              <a:buChar char="Ø"/>
            </a:pPr>
            <a:endParaRPr lang="en-US" sz="2800" b="1" dirty="0" smtClean="0">
              <a:effectLst>
                <a:outerShdw blurRad="38100" dist="38100" dir="2700000" algn="tl">
                  <a:srgbClr val="000000">
                    <a:alpha val="43137"/>
                  </a:srgbClr>
                </a:outerShdw>
              </a:effectLst>
            </a:endParaRPr>
          </a:p>
          <a:p>
            <a:pPr lvl="1">
              <a:lnSpc>
                <a:spcPct val="120000"/>
              </a:lnSpc>
              <a:buFont typeface="Wingdings" panose="05000000000000000000" pitchFamily="2" charset="2"/>
              <a:buChar char="Ø"/>
            </a:pPr>
            <a:r>
              <a:rPr lang="en-US" sz="2800" b="1" dirty="0" smtClean="0">
                <a:effectLst>
                  <a:outerShdw blurRad="38100" dist="38100" dir="2700000" algn="tl">
                    <a:srgbClr val="000000">
                      <a:alpha val="43137"/>
                    </a:srgbClr>
                  </a:outerShdw>
                </a:effectLst>
              </a:rPr>
              <a:t>Opioid analgesic, first synthesized in Belgium in the late 1950s</a:t>
            </a:r>
          </a:p>
          <a:p>
            <a:pPr lvl="1">
              <a:lnSpc>
                <a:spcPct val="120000"/>
              </a:lnSpc>
              <a:buFont typeface="Wingdings" panose="05000000000000000000" pitchFamily="2" charset="2"/>
              <a:buChar char="Ø"/>
            </a:pPr>
            <a:endParaRPr lang="en-US" sz="2800" b="1" dirty="0" smtClean="0">
              <a:effectLst>
                <a:outerShdw blurRad="38100" dist="38100" dir="2700000" algn="tl">
                  <a:srgbClr val="000000">
                    <a:alpha val="43137"/>
                  </a:srgbClr>
                </a:outerShdw>
              </a:effectLst>
            </a:endParaRPr>
          </a:p>
          <a:p>
            <a:pPr lvl="1">
              <a:lnSpc>
                <a:spcPct val="120000"/>
              </a:lnSpc>
              <a:buFont typeface="Wingdings" panose="05000000000000000000" pitchFamily="2" charset="2"/>
              <a:buChar char="Ø"/>
            </a:pPr>
            <a:r>
              <a:rPr lang="en-US" sz="2800" b="1" dirty="0" smtClean="0">
                <a:effectLst>
                  <a:outerShdw blurRad="38100" dist="38100" dir="2700000" algn="tl">
                    <a:srgbClr val="000000">
                      <a:alpha val="43137"/>
                    </a:srgbClr>
                  </a:outerShdw>
                </a:effectLst>
              </a:rPr>
              <a:t>analgesic potency of about 80 times that of morphine </a:t>
            </a:r>
          </a:p>
          <a:p>
            <a:pPr lvl="1">
              <a:lnSpc>
                <a:spcPct val="120000"/>
              </a:lnSpc>
              <a:buFont typeface="Wingdings" panose="05000000000000000000" pitchFamily="2" charset="2"/>
              <a:buChar char="Ø"/>
            </a:pPr>
            <a:endParaRPr lang="en-US" sz="2800" b="1" dirty="0" smtClean="0">
              <a:effectLst>
                <a:outerShdw blurRad="38100" dist="38100" dir="2700000" algn="tl">
                  <a:srgbClr val="000000">
                    <a:alpha val="43137"/>
                  </a:srgbClr>
                </a:outerShdw>
              </a:effectLst>
            </a:endParaRPr>
          </a:p>
          <a:p>
            <a:pPr lvl="1">
              <a:lnSpc>
                <a:spcPct val="120000"/>
              </a:lnSpc>
              <a:buFont typeface="Wingdings" panose="05000000000000000000" pitchFamily="2" charset="2"/>
              <a:buChar char="Ø"/>
            </a:pPr>
            <a:r>
              <a:rPr lang="en-US" sz="2800" b="1" dirty="0" smtClean="0">
                <a:effectLst>
                  <a:outerShdw blurRad="38100" dist="38100" dir="2700000" algn="tl">
                    <a:srgbClr val="000000">
                      <a:alpha val="43137"/>
                    </a:srgbClr>
                  </a:outerShdw>
                </a:effectLst>
              </a:rPr>
              <a:t>It was introduced into medical practice in the 1960s as an intravenous anesthetic now produced as a transdermal patch, sublingual lozenge and transmucosal stick</a:t>
            </a:r>
          </a:p>
          <a:p>
            <a:pPr marL="457200" lvl="1" indent="0">
              <a:lnSpc>
                <a:spcPct val="120000"/>
              </a:lnSpc>
              <a:buNone/>
            </a:pPr>
            <a:endParaRPr lang="en-US" sz="2800" b="1" dirty="0" smtClean="0">
              <a:effectLst>
                <a:outerShdw blurRad="38100" dist="38100" dir="2700000" algn="tl">
                  <a:srgbClr val="000000">
                    <a:alpha val="43137"/>
                  </a:srgbClr>
                </a:outerShdw>
              </a:effectLst>
            </a:endParaRPr>
          </a:p>
          <a:p>
            <a:pPr lvl="1">
              <a:lnSpc>
                <a:spcPct val="120000"/>
              </a:lnSpc>
              <a:buFont typeface="Wingdings" panose="05000000000000000000" pitchFamily="2" charset="2"/>
              <a:buChar char="Ø"/>
            </a:pPr>
            <a:r>
              <a:rPr lang="en-US" sz="2800" b="1" dirty="0" smtClean="0">
                <a:effectLst>
                  <a:outerShdw blurRad="38100" dist="38100" dir="2700000" algn="tl">
                    <a:srgbClr val="000000">
                      <a:alpha val="43137"/>
                    </a:srgbClr>
                  </a:outerShdw>
                </a:effectLst>
              </a:rPr>
              <a:t>IV, Ingested </a:t>
            </a:r>
            <a:r>
              <a:rPr lang="en-US" b="1" dirty="0" smtClean="0">
                <a:effectLst>
                  <a:outerShdw blurRad="38100" dist="38100" dir="2700000" algn="tl">
                    <a:srgbClr val="000000">
                      <a:alpha val="43137"/>
                    </a:srgbClr>
                  </a:outerShdw>
                </a:effectLst>
              </a:rPr>
              <a:t>Orally, </a:t>
            </a:r>
            <a:r>
              <a:rPr lang="en-US" b="1" dirty="0" err="1" smtClean="0">
                <a:effectLst>
                  <a:outerShdw blurRad="38100" dist="38100" dir="2700000" algn="tl">
                    <a:srgbClr val="000000">
                      <a:alpha val="43137"/>
                    </a:srgbClr>
                  </a:outerShdw>
                </a:effectLst>
              </a:rPr>
              <a:t>Transdermally</a:t>
            </a:r>
            <a:r>
              <a:rPr lang="en-US" b="1" dirty="0" smtClean="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Snorted or Smoked</a:t>
            </a:r>
          </a:p>
        </p:txBody>
      </p:sp>
    </p:spTree>
    <p:extLst>
      <p:ext uri="{BB962C8B-B14F-4D97-AF65-F5344CB8AC3E}">
        <p14:creationId xmlns:p14="http://schemas.microsoft.com/office/powerpoint/2010/main" val="2915065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07" r="10418"/>
          <a:stretch/>
        </p:blipFill>
        <p:spPr bwMode="auto">
          <a:xfrm>
            <a:off x="6133213" y="2311353"/>
            <a:ext cx="2512381" cy="1898108"/>
          </a:xfrm>
          <a:prstGeom prst="rect">
            <a:avLst/>
          </a:prstGeom>
          <a:ln>
            <a:noFill/>
          </a:ln>
          <a:effectLst>
            <a:reflection blurRad="12700" stA="30000" endPos="30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smtClean="0">
                <a:solidFill>
                  <a:schemeClr val="tx1"/>
                </a:solidFill>
              </a:rPr>
              <a:t>Fentanyl</a:t>
            </a:r>
            <a:endParaRPr lang="en-US" b="1" dirty="0">
              <a:solidFill>
                <a:schemeClr val="tx1"/>
              </a:solidFill>
            </a:endParaRPr>
          </a:p>
        </p:txBody>
      </p:sp>
      <p:sp>
        <p:nvSpPr>
          <p:cNvPr id="3" name="Content Placeholder 2"/>
          <p:cNvSpPr>
            <a:spLocks noGrp="1"/>
          </p:cNvSpPr>
          <p:nvPr>
            <p:ph idx="1"/>
          </p:nvPr>
        </p:nvSpPr>
        <p:spPr>
          <a:xfrm>
            <a:off x="196494" y="2176462"/>
            <a:ext cx="5509144" cy="4267200"/>
          </a:xfrm>
        </p:spPr>
        <p:txBody>
          <a:bodyPr>
            <a:noAutofit/>
          </a:bodyPr>
          <a:lstStyle/>
          <a:p>
            <a:pPr>
              <a:lnSpc>
                <a:spcPct val="120000"/>
              </a:lnSpc>
              <a:buClr>
                <a:srgbClr val="FF0000"/>
              </a:buClr>
              <a:buFont typeface="Wingdings" panose="05000000000000000000" pitchFamily="2" charset="2"/>
              <a:buChar char="Ø"/>
            </a:pPr>
            <a:r>
              <a:rPr lang="en-US" sz="2800" dirty="0" smtClean="0"/>
              <a:t>The biological effects of fentanyl are indistinguishable from those of heroin, with the exception that the fentanyl may be many times more potent </a:t>
            </a:r>
          </a:p>
          <a:p>
            <a:pPr>
              <a:lnSpc>
                <a:spcPct val="120000"/>
              </a:lnSpc>
              <a:buClr>
                <a:srgbClr val="FF0000"/>
              </a:buClr>
              <a:buFont typeface="Wingdings" panose="05000000000000000000" pitchFamily="2" charset="2"/>
              <a:buChar char="Ø"/>
            </a:pPr>
            <a:r>
              <a:rPr lang="en-US" sz="2800" dirty="0" smtClean="0"/>
              <a:t>Sometimes mixed with or sold as heroin</a:t>
            </a:r>
          </a:p>
          <a:p>
            <a:pPr lvl="1">
              <a:lnSpc>
                <a:spcPct val="120000"/>
              </a:lnSpc>
            </a:pPr>
            <a:endParaRPr lang="en-US" sz="2000" dirty="0" smtClean="0">
              <a:solidFill>
                <a:schemeClr val="bg1"/>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213" y="128275"/>
            <a:ext cx="2714625" cy="168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6562" y="4775322"/>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9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fentanyl vs her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082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57800" y="3657600"/>
            <a:ext cx="3096560" cy="2314574"/>
          </a:xfrm>
          <a:prstGeom prst="rect">
            <a:avLst/>
          </a:prstGeom>
        </p:spPr>
      </p:pic>
      <p:sp>
        <p:nvSpPr>
          <p:cNvPr id="52226" name="Rectangle 2"/>
          <p:cNvSpPr>
            <a:spLocks noGrp="1" noChangeArrowheads="1"/>
          </p:cNvSpPr>
          <p:nvPr>
            <p:ph type="title"/>
          </p:nvPr>
        </p:nvSpPr>
        <p:spPr/>
        <p:txBody>
          <a:bodyPr/>
          <a:lstStyle/>
          <a:p>
            <a:r>
              <a:rPr lang="en-US" altLang="en-US" b="1" dirty="0" smtClean="0">
                <a:effectLst>
                  <a:outerShdw blurRad="38100" dist="38100" dir="2700000" algn="tl">
                    <a:srgbClr val="000000">
                      <a:alpha val="43137"/>
                    </a:srgbClr>
                  </a:outerShdw>
                </a:effectLst>
              </a:rPr>
              <a:t>Depressants/Downers</a:t>
            </a:r>
            <a:endParaRPr lang="en-US" altLang="en-US" b="1" dirty="0" smtClean="0">
              <a:effectLst>
                <a:outerShdw blurRad="38100" dist="38100" dir="2700000" algn="tl">
                  <a:srgbClr val="000000">
                    <a:alpha val="43137"/>
                  </a:srgbClr>
                </a:outerShdw>
              </a:effectLst>
            </a:endParaRPr>
          </a:p>
        </p:txBody>
      </p:sp>
      <p:sp>
        <p:nvSpPr>
          <p:cNvPr id="52227" name="Rectangle 3"/>
          <p:cNvSpPr>
            <a:spLocks noGrp="1" noChangeArrowheads="1"/>
          </p:cNvSpPr>
          <p:nvPr>
            <p:ph idx="1"/>
          </p:nvPr>
        </p:nvSpPr>
        <p:spPr>
          <a:xfrm>
            <a:off x="406400" y="2314574"/>
            <a:ext cx="8331200" cy="3857626"/>
          </a:xfrm>
          <a:solidFill>
            <a:schemeClr val="tx1">
              <a:lumMod val="65000"/>
              <a:alpha val="25098"/>
            </a:schemeClr>
          </a:solidFill>
        </p:spPr>
        <p:txBody>
          <a:bodyPr/>
          <a:lstStyle/>
          <a:p>
            <a:pPr marL="0" indent="0">
              <a:buNone/>
            </a:pPr>
            <a:r>
              <a:rPr lang="en-US" altLang="en-US" dirty="0" smtClean="0">
                <a:effectLst>
                  <a:outerShdw blurRad="38100" dist="38100" dir="2700000" algn="tl">
                    <a:srgbClr val="000000">
                      <a:alpha val="43137"/>
                    </a:srgbClr>
                  </a:outerShdw>
                </a:effectLst>
              </a:rPr>
              <a:t>Any of several drugs that sedate by acting on the central nervous </a:t>
            </a:r>
            <a:r>
              <a:rPr lang="en-US" altLang="en-US" dirty="0" smtClean="0">
                <a:effectLst>
                  <a:outerShdw blurRad="38100" dist="38100" dir="2700000" algn="tl">
                    <a:srgbClr val="000000">
                      <a:alpha val="43137"/>
                    </a:srgbClr>
                  </a:outerShdw>
                </a:effectLst>
              </a:rPr>
              <a:t>system (CNS): </a:t>
            </a:r>
            <a:endParaRPr lang="en-US" altLang="en-US" dirty="0" smtClean="0">
              <a:effectLst>
                <a:outerShdw blurRad="38100" dist="38100" dir="2700000" algn="tl">
                  <a:srgbClr val="000000">
                    <a:alpha val="43137"/>
                  </a:srgbClr>
                </a:outerShdw>
              </a:effectLst>
            </a:endParaRPr>
          </a:p>
          <a:p>
            <a:pPr lvl="1">
              <a:buClr>
                <a:srgbClr val="FF0000"/>
              </a:buClr>
              <a:buFont typeface="Wingdings" panose="05000000000000000000" pitchFamily="2" charset="2"/>
              <a:buChar char="Ø"/>
            </a:pPr>
            <a:r>
              <a:rPr lang="en-US" altLang="en-US" dirty="0" smtClean="0">
                <a:effectLst>
                  <a:outerShdw blurRad="38100" dist="38100" dir="2700000" algn="tl">
                    <a:srgbClr val="000000">
                      <a:alpha val="43137"/>
                    </a:srgbClr>
                  </a:outerShdw>
                </a:effectLst>
              </a:rPr>
              <a:t>medical uses include the treatment of </a:t>
            </a:r>
          </a:p>
          <a:p>
            <a:pPr lvl="2">
              <a:buClr>
                <a:srgbClr val="FF0000"/>
              </a:buClr>
              <a:buFont typeface="Wingdings" panose="05000000000000000000" pitchFamily="2" charset="2"/>
              <a:buChar char="§"/>
            </a:pPr>
            <a:r>
              <a:rPr lang="en-US" altLang="en-US" dirty="0" smtClean="0">
                <a:effectLst>
                  <a:outerShdw blurRad="38100" dist="38100" dir="2700000" algn="tl">
                    <a:srgbClr val="000000">
                      <a:alpha val="43137"/>
                    </a:srgbClr>
                  </a:outerShdw>
                </a:effectLst>
              </a:rPr>
              <a:t>anxiety</a:t>
            </a:r>
          </a:p>
          <a:p>
            <a:pPr lvl="2">
              <a:buClr>
                <a:srgbClr val="FF0000"/>
              </a:buClr>
              <a:buFont typeface="Wingdings" panose="05000000000000000000" pitchFamily="2" charset="2"/>
              <a:buChar char="§"/>
            </a:pPr>
            <a:r>
              <a:rPr lang="en-US" altLang="en-US" dirty="0" smtClean="0">
                <a:effectLst>
                  <a:outerShdw blurRad="38100" dist="38100" dir="2700000" algn="tl">
                    <a:srgbClr val="000000">
                      <a:alpha val="43137"/>
                    </a:srgbClr>
                  </a:outerShdw>
                </a:effectLst>
              </a:rPr>
              <a:t>tension</a:t>
            </a:r>
          </a:p>
          <a:p>
            <a:pPr lvl="2">
              <a:buClr>
                <a:srgbClr val="FF0000"/>
              </a:buClr>
              <a:buFont typeface="Wingdings" panose="05000000000000000000" pitchFamily="2" charset="2"/>
              <a:buChar char="§"/>
            </a:pPr>
            <a:r>
              <a:rPr lang="en-US" altLang="en-US" dirty="0">
                <a:effectLst>
                  <a:outerShdw blurRad="38100" dist="38100" dir="2700000" algn="tl">
                    <a:srgbClr val="000000">
                      <a:alpha val="43137"/>
                    </a:srgbClr>
                  </a:outerShdw>
                </a:effectLst>
              </a:rPr>
              <a:t>p</a:t>
            </a:r>
            <a:r>
              <a:rPr lang="en-US" altLang="en-US" dirty="0" smtClean="0">
                <a:effectLst>
                  <a:outerShdw blurRad="38100" dist="38100" dir="2700000" algn="tl">
                    <a:srgbClr val="000000">
                      <a:alpha val="43137"/>
                    </a:srgbClr>
                  </a:outerShdw>
                </a:effectLst>
              </a:rPr>
              <a:t>ain management</a:t>
            </a:r>
          </a:p>
          <a:p>
            <a:pPr lvl="2">
              <a:buClr>
                <a:srgbClr val="FF0000"/>
              </a:buClr>
              <a:buFont typeface="Wingdings" panose="05000000000000000000" pitchFamily="2" charset="2"/>
              <a:buChar char="§"/>
            </a:pPr>
            <a:r>
              <a:rPr lang="en-US" altLang="en-US" dirty="0">
                <a:effectLst>
                  <a:outerShdw blurRad="38100" dist="38100" dir="2700000" algn="tl">
                    <a:srgbClr val="000000">
                      <a:alpha val="43137"/>
                    </a:srgbClr>
                  </a:outerShdw>
                </a:effectLst>
              </a:rPr>
              <a:t>s</a:t>
            </a:r>
            <a:r>
              <a:rPr lang="en-US" altLang="en-US" dirty="0" smtClean="0">
                <a:effectLst>
                  <a:outerShdw blurRad="38100" dist="38100" dir="2700000" algn="tl">
                    <a:srgbClr val="000000">
                      <a:alpha val="43137"/>
                    </a:srgbClr>
                  </a:outerShdw>
                </a:effectLst>
              </a:rPr>
              <a:t>ymptom management </a:t>
            </a:r>
          </a:p>
          <a:p>
            <a:pPr lvl="2">
              <a:buClr>
                <a:srgbClr val="FF0000"/>
              </a:buClr>
              <a:buFont typeface="Wingdings" panose="05000000000000000000" pitchFamily="2" charset="2"/>
              <a:buChar char="§"/>
            </a:pPr>
            <a:r>
              <a:rPr lang="en-US" altLang="en-US" dirty="0" smtClean="0">
                <a:effectLst>
                  <a:outerShdw blurRad="38100" dist="38100" dir="2700000" algn="tl">
                    <a:srgbClr val="000000">
                      <a:alpha val="43137"/>
                    </a:srgbClr>
                  </a:outerShdw>
                </a:effectLst>
              </a:rPr>
              <a:t>high blood </a:t>
            </a:r>
            <a:r>
              <a:rPr lang="en-US" altLang="en-US" dirty="0"/>
              <a:t>pressure</a:t>
            </a:r>
            <a:endParaRPr lang="en-US" altLang="en-US" dirty="0" smtClean="0">
              <a:effectLst>
                <a:outerShdw blurRad="38100" dist="38100" dir="2700000" algn="tl">
                  <a:srgbClr val="000000">
                    <a:alpha val="43137"/>
                  </a:srgbClr>
                </a:outerShdw>
              </a:effectLst>
            </a:endParaRPr>
          </a:p>
          <a:p>
            <a:pPr lvl="2">
              <a:buClr>
                <a:srgbClr val="FF0000"/>
              </a:buClr>
              <a:buFont typeface="Wingdings" panose="05000000000000000000" pitchFamily="2" charset="2"/>
              <a:buChar char="§"/>
            </a:pPr>
            <a:r>
              <a:rPr lang="en-US" altLang="en-US" dirty="0" smtClean="0">
                <a:effectLst>
                  <a:outerShdw blurRad="38100" dist="38100" dir="2700000" algn="tl">
                    <a:srgbClr val="000000">
                      <a:alpha val="43137"/>
                    </a:srgbClr>
                  </a:outerShdw>
                </a:effectLst>
              </a:rPr>
              <a:t>Sleep </a:t>
            </a:r>
            <a:r>
              <a:rPr lang="en-US" altLang="en-US" dirty="0" smtClean="0">
                <a:effectLst>
                  <a:outerShdw blurRad="38100" dist="38100" dir="2700000" algn="tl">
                    <a:srgbClr val="000000">
                      <a:alpha val="43137"/>
                    </a:srgbClr>
                  </a:outerShdw>
                </a:effectLst>
              </a:rPr>
              <a:t>issues</a:t>
            </a:r>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419600"/>
            <a:ext cx="3910599" cy="2220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solidFill>
                  <a:schemeClr val="tx1"/>
                </a:solidFill>
              </a:rPr>
              <a:t>Perc 30/Blues/Blueberries</a:t>
            </a:r>
            <a:endParaRPr lang="en-US" sz="3600" dirty="0"/>
          </a:p>
        </p:txBody>
      </p:sp>
      <p:sp>
        <p:nvSpPr>
          <p:cNvPr id="3" name="Content Placeholder 2"/>
          <p:cNvSpPr>
            <a:spLocks noGrp="1"/>
          </p:cNvSpPr>
          <p:nvPr>
            <p:ph idx="1"/>
          </p:nvPr>
        </p:nvSpPr>
        <p:spPr>
          <a:xfrm>
            <a:off x="76200" y="1752600"/>
            <a:ext cx="9448800" cy="3548722"/>
          </a:xfrm>
        </p:spPr>
        <p:txBody>
          <a:bodyPr>
            <a:normAutofit fontScale="55000" lnSpcReduction="20000"/>
          </a:bodyPr>
          <a:lstStyle/>
          <a:p>
            <a:endParaRPr lang="en-US" b="1" dirty="0" smtClean="0">
              <a:solidFill>
                <a:schemeClr val="tx1"/>
              </a:solidFill>
            </a:endParaRPr>
          </a:p>
          <a:p>
            <a:pPr>
              <a:buClr>
                <a:srgbClr val="FF0000"/>
              </a:buClr>
              <a:buFont typeface="Wingdings" panose="05000000000000000000" pitchFamily="2" charset="2"/>
              <a:buChar char="Ø"/>
            </a:pPr>
            <a:r>
              <a:rPr lang="en-US" sz="3400" b="1" dirty="0" smtClean="0"/>
              <a:t>30-milligram </a:t>
            </a:r>
            <a:r>
              <a:rPr lang="en-US" sz="3400" b="1" dirty="0"/>
              <a:t>dose of the painkiller </a:t>
            </a:r>
            <a:r>
              <a:rPr lang="en-US" sz="3400" b="1" dirty="0" smtClean="0"/>
              <a:t>oxycodone</a:t>
            </a:r>
          </a:p>
          <a:p>
            <a:pPr>
              <a:buClr>
                <a:srgbClr val="FF0000"/>
              </a:buClr>
              <a:buFont typeface="Wingdings" panose="05000000000000000000" pitchFamily="2" charset="2"/>
              <a:buChar char="Ø"/>
            </a:pPr>
            <a:endParaRPr lang="en-US" sz="3400" b="1" dirty="0" smtClean="0"/>
          </a:p>
          <a:p>
            <a:pPr>
              <a:buClr>
                <a:srgbClr val="FF0000"/>
              </a:buClr>
              <a:buFont typeface="Wingdings" panose="05000000000000000000" pitchFamily="2" charset="2"/>
              <a:buChar char="Ø"/>
            </a:pPr>
            <a:r>
              <a:rPr lang="en-US" sz="3400" b="1" dirty="0" smtClean="0"/>
              <a:t>Cheaper </a:t>
            </a:r>
            <a:r>
              <a:rPr lang="en-US" sz="3400" b="1" dirty="0"/>
              <a:t>than other varieties of oxycodone and </a:t>
            </a:r>
            <a:r>
              <a:rPr lang="en-US" sz="3400" b="1" dirty="0" smtClean="0"/>
              <a:t>doesn’t </a:t>
            </a:r>
            <a:r>
              <a:rPr lang="en-US" sz="3400" b="1" dirty="0"/>
              <a:t>carry the stigma of heroin use. </a:t>
            </a:r>
            <a:endParaRPr lang="en-US" sz="3400" b="1" dirty="0" smtClean="0"/>
          </a:p>
          <a:p>
            <a:pPr>
              <a:buClr>
                <a:srgbClr val="FF0000"/>
              </a:buClr>
              <a:buFont typeface="Wingdings" panose="05000000000000000000" pitchFamily="2" charset="2"/>
              <a:buChar char="Ø"/>
            </a:pPr>
            <a:endParaRPr lang="en-US" sz="3400" b="1" dirty="0" smtClean="0"/>
          </a:p>
          <a:p>
            <a:pPr>
              <a:buClr>
                <a:srgbClr val="FF0000"/>
              </a:buClr>
              <a:buFont typeface="Wingdings" panose="05000000000000000000" pitchFamily="2" charset="2"/>
              <a:buChar char="Ø"/>
            </a:pPr>
            <a:r>
              <a:rPr lang="en-US" sz="3400" b="1" dirty="0" smtClean="0"/>
              <a:t>Can be </a:t>
            </a:r>
            <a:r>
              <a:rPr lang="en-US" sz="3400" b="1" dirty="0"/>
              <a:t>ground up and snorted to produce full effect </a:t>
            </a:r>
            <a:r>
              <a:rPr lang="en-US" sz="3400" b="1" dirty="0" smtClean="0"/>
              <a:t>immediately.</a:t>
            </a:r>
          </a:p>
          <a:p>
            <a:pPr>
              <a:buClr>
                <a:srgbClr val="FF0000"/>
              </a:buClr>
              <a:buFont typeface="Wingdings" panose="05000000000000000000" pitchFamily="2" charset="2"/>
              <a:buChar char="Ø"/>
            </a:pPr>
            <a:endParaRPr lang="en-US" sz="3400" b="1" dirty="0"/>
          </a:p>
          <a:p>
            <a:pPr>
              <a:buClr>
                <a:srgbClr val="FF0000"/>
              </a:buClr>
              <a:buFont typeface="Wingdings" panose="05000000000000000000" pitchFamily="2" charset="2"/>
              <a:buChar char="Ø"/>
            </a:pPr>
            <a:r>
              <a:rPr lang="en-US" sz="3400" b="1" dirty="0" smtClean="0"/>
              <a:t>Can be taken orally, nasally or injected</a:t>
            </a:r>
            <a:endParaRPr lang="en-US" sz="3400" b="1" dirty="0" smtClean="0">
              <a:solidFill>
                <a:schemeClr val="tx1"/>
              </a:solidFill>
            </a:endParaRPr>
          </a:p>
          <a:p>
            <a:pPr>
              <a:buClr>
                <a:srgbClr val="FF0000"/>
              </a:buClr>
            </a:pPr>
            <a:endParaRPr lang="en-US" dirty="0"/>
          </a:p>
        </p:txBody>
      </p:sp>
    </p:spTree>
    <p:extLst>
      <p:ext uri="{BB962C8B-B14F-4D97-AF65-F5344CB8AC3E}">
        <p14:creationId xmlns:p14="http://schemas.microsoft.com/office/powerpoint/2010/main" val="414989033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885950"/>
            <a:ext cx="9144000" cy="4972050"/>
          </a:xfrm>
          <a:prstGeom prst="rect">
            <a:avLst/>
          </a:prstGeom>
        </p:spPr>
      </p:pic>
      <p:sp>
        <p:nvSpPr>
          <p:cNvPr id="2" name="Title 1"/>
          <p:cNvSpPr>
            <a:spLocks noGrp="1"/>
          </p:cNvSpPr>
          <p:nvPr>
            <p:ph type="title"/>
          </p:nvPr>
        </p:nvSpPr>
        <p:spPr/>
        <p:txBody>
          <a:bodyPr/>
          <a:lstStyle/>
          <a:p>
            <a:r>
              <a:rPr lang="en-US" dirty="0" smtClean="0"/>
              <a:t>Opioids </a:t>
            </a:r>
            <a:endParaRPr lang="en-US" dirty="0"/>
          </a:p>
        </p:txBody>
      </p:sp>
      <p:sp>
        <p:nvSpPr>
          <p:cNvPr id="3" name="Content Placeholder 2"/>
          <p:cNvSpPr>
            <a:spLocks noGrp="1"/>
          </p:cNvSpPr>
          <p:nvPr>
            <p:ph idx="1"/>
          </p:nvPr>
        </p:nvSpPr>
        <p:spPr>
          <a:xfrm>
            <a:off x="482601" y="2286000"/>
            <a:ext cx="8178800" cy="4171950"/>
          </a:xfrm>
          <a:prstGeom prst="roundRect">
            <a:avLst/>
          </a:prstGeom>
          <a:solidFill>
            <a:srgbClr val="A39B90">
              <a:alpha val="65098"/>
            </a:srgbClr>
          </a:solidFill>
        </p:spPr>
        <p:txBody>
          <a:bodyPr anchor="ctr"/>
          <a:lstStyle/>
          <a:p>
            <a:pPr>
              <a:buClr>
                <a:srgbClr val="FF0000"/>
              </a:buClr>
              <a:buFont typeface="Wingdings" panose="05000000000000000000" pitchFamily="2" charset="2"/>
              <a:buChar char="Ø"/>
            </a:pPr>
            <a:r>
              <a:rPr lang="en-US" b="1" dirty="0">
                <a:ln w="0"/>
                <a:effectLst>
                  <a:outerShdw blurRad="38100" dist="19050" dir="2700000" algn="tl" rotWithShape="0">
                    <a:schemeClr val="dk1">
                      <a:alpha val="40000"/>
                    </a:schemeClr>
                  </a:outerShdw>
                </a:effectLst>
              </a:rPr>
              <a:t>Buprenorphine </a:t>
            </a:r>
            <a:endParaRPr lang="en-US" b="1" dirty="0" smtClean="0">
              <a:ln w="0"/>
              <a:effectLst>
                <a:outerShdw blurRad="38100" dist="19050" dir="2700000" algn="tl" rotWithShape="0">
                  <a:schemeClr val="dk1">
                    <a:alpha val="40000"/>
                  </a:schemeClr>
                </a:outerShdw>
              </a:effectLst>
            </a:endParaRPr>
          </a:p>
          <a:p>
            <a:pPr lvl="1">
              <a:buClr>
                <a:srgbClr val="FF0000"/>
              </a:buClr>
              <a:buFont typeface="Wingdings" panose="05000000000000000000" pitchFamily="2" charset="2"/>
              <a:buChar char="§"/>
            </a:pPr>
            <a:r>
              <a:rPr lang="en-US" b="1" dirty="0" err="1" smtClean="0">
                <a:ln w="0"/>
                <a:effectLst>
                  <a:outerShdw blurRad="38100" dist="19050" dir="2700000" algn="tl" rotWithShape="0">
                    <a:schemeClr val="dk1">
                      <a:alpha val="40000"/>
                    </a:schemeClr>
                  </a:outerShdw>
                </a:effectLst>
              </a:rPr>
              <a:t>Suboxone</a:t>
            </a:r>
            <a:r>
              <a:rPr lang="en-US" b="1" dirty="0" smtClean="0">
                <a:ln w="0"/>
                <a:effectLst>
                  <a:outerShdw blurRad="38100" dist="19050" dir="2700000" algn="tl" rotWithShape="0">
                    <a:schemeClr val="dk1">
                      <a:alpha val="40000"/>
                    </a:schemeClr>
                  </a:outerShdw>
                </a:effectLst>
              </a:rPr>
              <a:t>- Buprenorphine </a:t>
            </a:r>
            <a:r>
              <a:rPr lang="en-US" b="1" dirty="0" smtClean="0">
                <a:ln w="0"/>
                <a:effectLst>
                  <a:outerShdw blurRad="38100" dist="19050" dir="2700000" algn="tl" rotWithShape="0">
                    <a:schemeClr val="dk1">
                      <a:alpha val="40000"/>
                    </a:schemeClr>
                  </a:outerShdw>
                </a:effectLst>
              </a:rPr>
              <a:t>with naloxone</a:t>
            </a:r>
          </a:p>
          <a:p>
            <a:pPr lvl="2">
              <a:buClr>
                <a:srgbClr val="FF0000"/>
              </a:buClr>
              <a:buFont typeface="Wingdings" panose="05000000000000000000" pitchFamily="2" charset="2"/>
              <a:buChar char="§"/>
            </a:pPr>
            <a:r>
              <a:rPr lang="en-US" b="1" dirty="0">
                <a:ln w="0"/>
                <a:effectLst>
                  <a:outerShdw blurRad="38100" dist="19050" dir="2700000" algn="tl" rotWithShape="0">
                    <a:schemeClr val="dk1">
                      <a:alpha val="40000"/>
                    </a:schemeClr>
                  </a:outerShdw>
                </a:effectLst>
              </a:rPr>
              <a:t> Partial Opiate </a:t>
            </a:r>
            <a:r>
              <a:rPr lang="en-US" b="1" dirty="0" smtClean="0">
                <a:ln w="0"/>
                <a:effectLst>
                  <a:outerShdw blurRad="38100" dist="19050" dir="2700000" algn="tl" rotWithShape="0">
                    <a:schemeClr val="dk1">
                      <a:alpha val="40000"/>
                    </a:schemeClr>
                  </a:outerShdw>
                </a:effectLst>
              </a:rPr>
              <a:t>Agonist with an Opiate Antagonist</a:t>
            </a:r>
          </a:p>
          <a:p>
            <a:pPr lvl="2">
              <a:buClr>
                <a:srgbClr val="FF0000"/>
              </a:buClr>
              <a:buFont typeface="Wingdings" panose="05000000000000000000" pitchFamily="2" charset="2"/>
              <a:buChar char="§"/>
            </a:pPr>
            <a:r>
              <a:rPr lang="en-US" b="1" dirty="0" err="1" smtClean="0">
                <a:ln w="0"/>
                <a:effectLst>
                  <a:outerShdw blurRad="38100" dist="19050" dir="2700000" algn="tl" rotWithShape="0">
                    <a:schemeClr val="dk1">
                      <a:alpha val="40000"/>
                    </a:schemeClr>
                  </a:outerShdw>
                </a:effectLst>
              </a:rPr>
              <a:t>Subutex</a:t>
            </a:r>
            <a:r>
              <a:rPr lang="en-US" b="1" dirty="0" smtClean="0">
                <a:ln w="0"/>
                <a:effectLst>
                  <a:outerShdw blurRad="38100" dist="19050" dir="2700000" algn="tl" rotWithShape="0">
                    <a:schemeClr val="dk1">
                      <a:alpha val="40000"/>
                    </a:schemeClr>
                  </a:outerShdw>
                </a:effectLst>
              </a:rPr>
              <a:t> has no </a:t>
            </a:r>
            <a:r>
              <a:rPr lang="en-US" b="1" dirty="0" smtClean="0">
                <a:ln w="0"/>
                <a:effectLst>
                  <a:outerShdw blurRad="38100" dist="19050" dir="2700000" algn="tl" rotWithShape="0">
                    <a:schemeClr val="dk1">
                      <a:alpha val="40000"/>
                    </a:schemeClr>
                  </a:outerShdw>
                </a:effectLst>
              </a:rPr>
              <a:t>naloxone</a:t>
            </a:r>
            <a:endParaRPr lang="en-US" b="1" dirty="0" smtClean="0">
              <a:ln w="0"/>
              <a:effectLst>
                <a:outerShdw blurRad="38100" dist="19050" dir="2700000" algn="tl" rotWithShape="0">
                  <a:schemeClr val="dk1">
                    <a:alpha val="40000"/>
                  </a:schemeClr>
                </a:outerShdw>
              </a:effectLst>
            </a:endParaRPr>
          </a:p>
          <a:p>
            <a:pPr lvl="1">
              <a:buClr>
                <a:srgbClr val="FF0000"/>
              </a:buClr>
              <a:buFont typeface="Wingdings" panose="05000000000000000000" pitchFamily="2" charset="2"/>
              <a:buChar char="§"/>
            </a:pPr>
            <a:r>
              <a:rPr lang="en-US" b="1" dirty="0">
                <a:ln w="0"/>
                <a:effectLst>
                  <a:outerShdw blurRad="38100" dist="19050" dir="2700000" algn="tl" rotWithShape="0">
                    <a:schemeClr val="dk1">
                      <a:alpha val="40000"/>
                    </a:schemeClr>
                  </a:outerShdw>
                </a:effectLst>
              </a:rPr>
              <a:t> </a:t>
            </a:r>
            <a:r>
              <a:rPr lang="en-US" b="1" dirty="0" err="1" smtClean="0">
                <a:ln w="0"/>
                <a:effectLst>
                  <a:outerShdw blurRad="38100" dist="19050" dir="2700000" algn="tl" rotWithShape="0">
                    <a:schemeClr val="dk1">
                      <a:alpha val="40000"/>
                    </a:schemeClr>
                  </a:outerShdw>
                </a:effectLst>
              </a:rPr>
              <a:t>Subutex</a:t>
            </a:r>
            <a:r>
              <a:rPr lang="en-US" b="1" dirty="0">
                <a:ln w="0"/>
                <a:effectLst>
                  <a:outerShdw blurRad="38100" dist="19050" dir="2700000" algn="tl" rotWithShape="0">
                    <a:schemeClr val="dk1">
                      <a:alpha val="40000"/>
                    </a:schemeClr>
                  </a:outerShdw>
                </a:effectLst>
              </a:rPr>
              <a:t>- Buprenorphine</a:t>
            </a:r>
            <a:endParaRPr lang="en-US" b="1" dirty="0" smtClean="0">
              <a:ln w="0"/>
              <a:effectLst>
                <a:outerShdw blurRad="38100" dist="19050" dir="2700000" algn="tl" rotWithShape="0">
                  <a:schemeClr val="dk1">
                    <a:alpha val="40000"/>
                  </a:schemeClr>
                </a:outerShdw>
              </a:effectLst>
            </a:endParaRPr>
          </a:p>
          <a:p>
            <a:pPr lvl="1">
              <a:buClr>
                <a:srgbClr val="FF0000"/>
              </a:buClr>
              <a:buFont typeface="Wingdings" panose="05000000000000000000" pitchFamily="2" charset="2"/>
              <a:buChar char="§"/>
            </a:pPr>
            <a:r>
              <a:rPr lang="en-US" b="1" dirty="0" err="1" smtClean="0">
                <a:ln w="0"/>
                <a:effectLst>
                  <a:outerShdw blurRad="38100" dist="19050" dir="2700000" algn="tl" rotWithShape="0">
                    <a:schemeClr val="dk1">
                      <a:alpha val="40000"/>
                    </a:schemeClr>
                  </a:outerShdw>
                </a:effectLst>
              </a:rPr>
              <a:t>Sublocade</a:t>
            </a:r>
            <a:r>
              <a:rPr lang="en-US" b="1" dirty="0" smtClean="0">
                <a:ln w="0"/>
                <a:effectLst>
                  <a:outerShdw blurRad="38100" dist="19050" dir="2700000" algn="tl" rotWithShape="0">
                    <a:schemeClr val="dk1">
                      <a:alpha val="40000"/>
                    </a:schemeClr>
                  </a:outerShdw>
                </a:effectLst>
              </a:rPr>
              <a:t>- </a:t>
            </a:r>
            <a:r>
              <a:rPr lang="en-US" b="1" dirty="0">
                <a:ln w="0"/>
                <a:effectLst>
                  <a:outerShdw blurRad="38100" dist="19050" dir="2700000" algn="tl" rotWithShape="0">
                    <a:schemeClr val="dk1">
                      <a:alpha val="40000"/>
                    </a:schemeClr>
                  </a:outerShdw>
                </a:effectLst>
              </a:rPr>
              <a:t>Buprenorphine</a:t>
            </a:r>
            <a:endParaRPr lang="en-US" b="1" dirty="0" smtClean="0">
              <a:ln w="0"/>
              <a:effectLst>
                <a:outerShdw blurRad="38100" dist="19050" dir="2700000" algn="tl" rotWithShape="0">
                  <a:schemeClr val="dk1">
                    <a:alpha val="40000"/>
                  </a:schemeClr>
                </a:outerShdw>
              </a:effectLst>
            </a:endParaRPr>
          </a:p>
          <a:p>
            <a:pPr lvl="1">
              <a:buClr>
                <a:srgbClr val="FF0000"/>
              </a:buClr>
              <a:buFont typeface="Wingdings" panose="05000000000000000000" pitchFamily="2" charset="2"/>
              <a:buChar char="§"/>
            </a:pPr>
            <a:r>
              <a:rPr lang="en-US" b="1" dirty="0" smtClean="0">
                <a:ln w="0"/>
                <a:effectLst>
                  <a:outerShdw blurRad="38100" dist="19050" dir="2700000" algn="tl" rotWithShape="0">
                    <a:schemeClr val="dk1">
                      <a:alpha val="40000"/>
                    </a:schemeClr>
                  </a:outerShdw>
                </a:effectLst>
              </a:rPr>
              <a:t>Common diversion and abuse can occur</a:t>
            </a:r>
            <a:endParaRPr lang="en-US"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5344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885950"/>
            <a:ext cx="9144000" cy="4972050"/>
          </a:xfrm>
          <a:prstGeom prst="rect">
            <a:avLst/>
          </a:prstGeom>
        </p:spPr>
      </p:pic>
      <p:sp>
        <p:nvSpPr>
          <p:cNvPr id="2" name="Title 1"/>
          <p:cNvSpPr>
            <a:spLocks noGrp="1"/>
          </p:cNvSpPr>
          <p:nvPr>
            <p:ph type="title"/>
          </p:nvPr>
        </p:nvSpPr>
        <p:spPr/>
        <p:txBody>
          <a:bodyPr/>
          <a:lstStyle/>
          <a:p>
            <a:r>
              <a:rPr lang="en-US" dirty="0" smtClean="0"/>
              <a:t>Opioids </a:t>
            </a:r>
            <a:endParaRPr lang="en-US" dirty="0"/>
          </a:p>
        </p:txBody>
      </p:sp>
      <p:sp>
        <p:nvSpPr>
          <p:cNvPr id="3" name="Content Placeholder 2"/>
          <p:cNvSpPr>
            <a:spLocks noGrp="1"/>
          </p:cNvSpPr>
          <p:nvPr>
            <p:ph idx="1"/>
          </p:nvPr>
        </p:nvSpPr>
        <p:spPr>
          <a:xfrm>
            <a:off x="482601" y="2286000"/>
            <a:ext cx="8178800" cy="4171950"/>
          </a:xfrm>
          <a:prstGeom prst="roundRect">
            <a:avLst/>
          </a:prstGeom>
          <a:solidFill>
            <a:srgbClr val="A39B90">
              <a:alpha val="65098"/>
            </a:srgbClr>
          </a:solidFill>
        </p:spPr>
        <p:txBody>
          <a:bodyPr anchor="ctr"/>
          <a:lstStyle/>
          <a:p>
            <a:pPr marL="0" indent="0">
              <a:buClr>
                <a:srgbClr val="FF0000"/>
              </a:buClr>
              <a:buNone/>
            </a:pPr>
            <a:r>
              <a:rPr lang="en-US" b="1" dirty="0" smtClean="0">
                <a:effectLst>
                  <a:outerShdw blurRad="38100" dist="38100" dir="2700000" algn="tl">
                    <a:srgbClr val="000000">
                      <a:alpha val="43137"/>
                    </a:srgbClr>
                  </a:outerShdw>
                </a:effectLst>
              </a:rPr>
              <a:t>Suboxone </a:t>
            </a:r>
          </a:p>
          <a:p>
            <a:pPr lvl="1">
              <a:buClr>
                <a:srgbClr val="FF0000"/>
              </a:buClr>
              <a:buFont typeface="Wingdings" panose="05000000000000000000" pitchFamily="2" charset="2"/>
              <a:buChar char="§"/>
            </a:pPr>
            <a:r>
              <a:rPr lang="en-US" b="1" dirty="0" smtClean="0">
                <a:effectLst>
                  <a:outerShdw blurRad="38100" dist="38100" dir="2700000" algn="tl">
                    <a:srgbClr val="000000">
                      <a:alpha val="43137"/>
                    </a:srgbClr>
                  </a:outerShdw>
                </a:effectLst>
              </a:rPr>
              <a:t>Soothes opiate withdrawal symptoms</a:t>
            </a:r>
          </a:p>
          <a:p>
            <a:pPr lvl="1">
              <a:buClr>
                <a:srgbClr val="FF0000"/>
              </a:buClr>
              <a:buFont typeface="Wingdings" panose="05000000000000000000" pitchFamily="2" charset="2"/>
              <a:buChar char="§"/>
            </a:pPr>
            <a:r>
              <a:rPr lang="en-US" b="1" dirty="0" smtClean="0">
                <a:effectLst>
                  <a:outerShdw blurRad="38100" dist="38100" dir="2700000" algn="tl">
                    <a:srgbClr val="000000">
                      <a:alpha val="43137"/>
                    </a:srgbClr>
                  </a:outerShdw>
                </a:effectLst>
              </a:rPr>
              <a:t>Intoxicating</a:t>
            </a:r>
          </a:p>
          <a:p>
            <a:pPr lvl="1">
              <a:buClr>
                <a:srgbClr val="FF0000"/>
              </a:buClr>
              <a:buFont typeface="Wingdings" panose="05000000000000000000" pitchFamily="2" charset="2"/>
              <a:buChar char="§"/>
            </a:pPr>
            <a:r>
              <a:rPr lang="en-US" b="1" dirty="0" smtClean="0">
                <a:effectLst>
                  <a:outerShdw blurRad="38100" dist="38100" dir="2700000" algn="tl">
                    <a:srgbClr val="000000">
                      <a:alpha val="43137"/>
                    </a:srgbClr>
                  </a:outerShdw>
                </a:effectLst>
              </a:rPr>
              <a:t>“Ceiling Effect”</a:t>
            </a:r>
          </a:p>
          <a:p>
            <a:pPr lvl="2">
              <a:buClr>
                <a:srgbClr val="FF0000"/>
              </a:buClr>
              <a:buFont typeface="Courier New" panose="02070309020205020404" pitchFamily="49" charset="0"/>
              <a:buChar char="o"/>
            </a:pPr>
            <a:r>
              <a:rPr lang="en-US" b="1" dirty="0">
                <a:effectLst>
                  <a:outerShdw blurRad="38100" dist="38100" dir="2700000" algn="tl">
                    <a:srgbClr val="000000">
                      <a:alpha val="43137"/>
                    </a:srgbClr>
                  </a:outerShdw>
                </a:effectLst>
              </a:rPr>
              <a:t>at a certain </a:t>
            </a:r>
            <a:r>
              <a:rPr lang="en-US" b="1" dirty="0" smtClean="0">
                <a:effectLst>
                  <a:outerShdw blurRad="38100" dist="38100" dir="2700000" algn="tl">
                    <a:srgbClr val="000000">
                      <a:alpha val="43137"/>
                    </a:srgbClr>
                  </a:outerShdw>
                </a:effectLst>
              </a:rPr>
              <a:t>point (20-24mg), </a:t>
            </a:r>
            <a:r>
              <a:rPr lang="en-US" b="1" dirty="0">
                <a:effectLst>
                  <a:outerShdw blurRad="38100" dist="38100" dir="2700000" algn="tl">
                    <a:srgbClr val="000000">
                      <a:alpha val="43137"/>
                    </a:srgbClr>
                  </a:outerShdw>
                </a:effectLst>
              </a:rPr>
              <a:t>taking more of the drug will not increase the </a:t>
            </a:r>
            <a:r>
              <a:rPr lang="en-US" b="1" dirty="0" smtClean="0">
                <a:effectLst>
                  <a:outerShdw blurRad="38100" dist="38100" dir="2700000" algn="tl">
                    <a:srgbClr val="000000">
                      <a:alpha val="43137"/>
                    </a:srgbClr>
                  </a:outerShdw>
                </a:effectLst>
              </a:rPr>
              <a:t>effects</a:t>
            </a:r>
          </a:p>
          <a:p>
            <a:pPr lvl="2">
              <a:buClr>
                <a:srgbClr val="FF0000"/>
              </a:buClr>
              <a:buFont typeface="Courier New" panose="02070309020205020404" pitchFamily="49" charset="0"/>
              <a:buChar char="o"/>
            </a:pPr>
            <a:r>
              <a:rPr lang="en-US" b="1" dirty="0" smtClean="0">
                <a:effectLst>
                  <a:outerShdw blurRad="38100" dist="38100" dir="2700000" algn="tl">
                    <a:srgbClr val="000000">
                      <a:alpha val="43137"/>
                    </a:srgbClr>
                  </a:outerShdw>
                </a:effectLst>
              </a:rPr>
              <a:t>higher </a:t>
            </a:r>
            <a:r>
              <a:rPr lang="en-US" b="1" dirty="0">
                <a:effectLst>
                  <a:outerShdw blurRad="38100" dist="38100" dir="2700000" algn="tl">
                    <a:srgbClr val="000000">
                      <a:alpha val="43137"/>
                    </a:srgbClr>
                  </a:outerShdw>
                </a:effectLst>
              </a:rPr>
              <a:t>affinity for </a:t>
            </a:r>
            <a:r>
              <a:rPr lang="en-US" b="1" dirty="0" smtClean="0">
                <a:effectLst>
                  <a:outerShdw blurRad="38100" dist="38100" dir="2700000" algn="tl">
                    <a:srgbClr val="000000">
                      <a:alpha val="43137"/>
                    </a:srgbClr>
                  </a:outerShdw>
                </a:effectLst>
              </a:rPr>
              <a:t>mu receptors </a:t>
            </a:r>
            <a:r>
              <a:rPr lang="en-US" b="1" dirty="0">
                <a:effectLst>
                  <a:outerShdw blurRad="38100" dist="38100" dir="2700000" algn="tl">
                    <a:srgbClr val="000000">
                      <a:alpha val="43137"/>
                    </a:srgbClr>
                  </a:outerShdw>
                </a:effectLst>
              </a:rPr>
              <a:t>than other opiates do, and will win the fight to fill those key </a:t>
            </a:r>
            <a:r>
              <a:rPr lang="en-US" b="1" dirty="0" smtClean="0">
                <a:effectLst>
                  <a:outerShdw blurRad="38100" dist="38100" dir="2700000" algn="tl">
                    <a:srgbClr val="000000">
                      <a:alpha val="43137"/>
                    </a:srgbClr>
                  </a:outerShdw>
                </a:effectLst>
              </a:rPr>
              <a:t>holes</a:t>
            </a:r>
          </a:p>
        </p:txBody>
      </p:sp>
    </p:spTree>
    <p:extLst>
      <p:ext uri="{BB962C8B-B14F-4D97-AF65-F5344CB8AC3E}">
        <p14:creationId xmlns:p14="http://schemas.microsoft.com/office/powerpoint/2010/main" val="172068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228600" y="228600"/>
            <a:ext cx="3962400" cy="4939792"/>
          </a:xfrm>
          <a:prstGeom prst="rect">
            <a:avLst/>
          </a:prstGeom>
          <a:noFill/>
          <a:ln w="9525">
            <a:noFill/>
            <a:miter lim="800000"/>
            <a:headEnd/>
            <a:tailEnd/>
          </a:ln>
        </p:spPr>
      </p:pic>
      <p:pic>
        <p:nvPicPr>
          <p:cNvPr id="5" name="Picture 9"/>
          <p:cNvPicPr>
            <a:picLocks noChangeAspect="1" noChangeArrowheads="1"/>
          </p:cNvPicPr>
          <p:nvPr/>
        </p:nvPicPr>
        <p:blipFill>
          <a:blip r:embed="rId4" cstate="print"/>
          <a:srcRect/>
          <a:stretch>
            <a:fillRect/>
          </a:stretch>
        </p:blipFill>
        <p:spPr bwMode="auto">
          <a:xfrm>
            <a:off x="5257800" y="2057400"/>
            <a:ext cx="3657600" cy="4559808"/>
          </a:xfrm>
          <a:prstGeom prst="rect">
            <a:avLst/>
          </a:prstGeom>
          <a:noFill/>
          <a:ln w="9525">
            <a:noFill/>
            <a:miter lim="800000"/>
            <a:headEnd/>
            <a:tailEnd/>
          </a:ln>
        </p:spPr>
      </p:pic>
      <p:pic>
        <p:nvPicPr>
          <p:cNvPr id="1026" name="Picture 2" descr="F:\Academy pics\suboxone24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014" y="228600"/>
            <a:ext cx="8610600"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100000">
                                          <p:val>
                                            <p:strVal val="#ppt_x"/>
                                          </p:val>
                                        </p:tav>
                                      </p:tavLst>
                                    </p:anim>
                                    <p:anim calcmode="lin" valueType="num">
                                      <p:cBhvr>
                                        <p:cTn id="8" dur="1000" fill="hold"/>
                                        <p:tgtEl>
                                          <p:spTgt spid="4"/>
                                        </p:tgtEl>
                                        <p:attrNameLst>
                                          <p:attrName>ppt_y</p:attrName>
                                        </p:attrNameLst>
                                      </p:cBhvr>
                                      <p:tavLst>
                                        <p:tav tm="0">
                                          <p:val>
                                            <p:strVal val="#ppt_y-#ppt_h/2"/>
                                          </p:val>
                                        </p:tav>
                                        <p:tav tm="100000">
                                          <p:val>
                                            <p:strVal val="#ppt_y"/>
                                          </p:val>
                                        </p:tav>
                                      </p:tavLst>
                                    </p:anim>
                                    <p:anim calcmode="lin" valueType="num">
                                      <p:cBhvr>
                                        <p:cTn id="9" dur="1000" fill="hold"/>
                                        <p:tgtEl>
                                          <p:spTgt spid="4"/>
                                        </p:tgtEl>
                                        <p:attrNameLst>
                                          <p:attrName>ppt_w</p:attrName>
                                        </p:attrNameLst>
                                      </p:cBhvr>
                                      <p:tavLst>
                                        <p:tav tm="0">
                                          <p:val>
                                            <p:strVal val="#ppt_w"/>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childTnLst>
                                </p:cTn>
                              </p:par>
                              <p:par>
                                <p:cTn id="11" presetID="17"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ppt_h/2"/>
                                          </p:val>
                                        </p:tav>
                                        <p:tav tm="100000">
                                          <p:val>
                                            <p:strVal val="#ppt_y"/>
                                          </p:val>
                                        </p:tav>
                                      </p:tavLst>
                                    </p:anim>
                                    <p:anim calcmode="lin" valueType="num">
                                      <p:cBhvr>
                                        <p:cTn id="15" dur="1000" fill="hold"/>
                                        <p:tgtEl>
                                          <p:spTgt spid="5"/>
                                        </p:tgtEl>
                                        <p:attrNameLst>
                                          <p:attrName>ppt_w</p:attrName>
                                        </p:attrNameLst>
                                      </p:cBhvr>
                                      <p:tavLst>
                                        <p:tav tm="0">
                                          <p:val>
                                            <p:strVal val="#ppt_w"/>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000"/>
          <a:stretch/>
        </p:blipFill>
        <p:spPr bwMode="auto">
          <a:xfrm>
            <a:off x="838200" y="1"/>
            <a:ext cx="7543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43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254"/>
            <a:ext cx="9144000" cy="6852746"/>
          </a:xfrm>
          <a:prstGeom prst="rect">
            <a:avLst/>
          </a:prstGeom>
        </p:spPr>
      </p:pic>
    </p:spTree>
    <p:extLst>
      <p:ext uri="{BB962C8B-B14F-4D97-AF65-F5344CB8AC3E}">
        <p14:creationId xmlns:p14="http://schemas.microsoft.com/office/powerpoint/2010/main" val="43017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7223" t="10698" r="11968" b="4961"/>
          <a:stretch/>
        </p:blipFill>
        <p:spPr>
          <a:xfrm>
            <a:off x="37514" y="1639958"/>
            <a:ext cx="9144000" cy="5218042"/>
          </a:xfrm>
          <a:prstGeom prst="rect">
            <a:avLst/>
          </a:prstGeom>
        </p:spPr>
      </p:pic>
      <p:sp>
        <p:nvSpPr>
          <p:cNvPr id="2" name="Title 1"/>
          <p:cNvSpPr>
            <a:spLocks noGrp="1"/>
          </p:cNvSpPr>
          <p:nvPr>
            <p:ph type="title"/>
          </p:nvPr>
        </p:nvSpPr>
        <p:spPr>
          <a:xfrm>
            <a:off x="651239" y="313637"/>
            <a:ext cx="7765321" cy="1326321"/>
          </a:xfrm>
        </p:spPr>
        <p:txBody>
          <a:bodyPr/>
          <a:lstStyle/>
          <a:p>
            <a:r>
              <a:rPr lang="en-US" sz="3600" dirty="0" smtClean="0"/>
              <a:t>Symptoms of Opioid intoxication</a:t>
            </a:r>
            <a:endParaRPr lang="en-US" sz="3600" dirty="0"/>
          </a:p>
        </p:txBody>
      </p:sp>
      <p:sp>
        <p:nvSpPr>
          <p:cNvPr id="3" name="Content Placeholder 2"/>
          <p:cNvSpPr>
            <a:spLocks noGrp="1"/>
          </p:cNvSpPr>
          <p:nvPr>
            <p:ph idx="1"/>
          </p:nvPr>
        </p:nvSpPr>
        <p:spPr>
          <a:xfrm>
            <a:off x="1219200" y="2053881"/>
            <a:ext cx="6629400" cy="4390196"/>
          </a:xfrm>
          <a:prstGeom prst="ellipse">
            <a:avLst/>
          </a:prstGeom>
          <a:solidFill>
            <a:srgbClr val="FFC299">
              <a:alpha val="20000"/>
            </a:srgbClr>
          </a:solidFill>
        </p:spPr>
        <p:txBody>
          <a:bodyPr anchor="ctr">
            <a:normAutofit fontScale="85000" lnSpcReduction="20000"/>
          </a:bodyPr>
          <a:lstStyle/>
          <a:p>
            <a:pPr>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Constricted/pinpoint </a:t>
            </a:r>
            <a:r>
              <a:rPr lang="en-US" sz="2400" b="1" dirty="0" smtClean="0">
                <a:effectLst>
                  <a:outerShdw blurRad="38100" dist="38100" dir="2700000" algn="tl">
                    <a:srgbClr val="000000">
                      <a:alpha val="43137"/>
                    </a:srgbClr>
                  </a:outerShdw>
                </a:effectLst>
              </a:rPr>
              <a:t>pupils</a:t>
            </a:r>
          </a:p>
          <a:p>
            <a:pPr>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Warm </a:t>
            </a:r>
            <a:r>
              <a:rPr lang="en-US" sz="2400" b="1" dirty="0">
                <a:effectLst>
                  <a:outerShdw blurRad="38100" dist="38100" dir="2700000" algn="tl">
                    <a:srgbClr val="000000">
                      <a:alpha val="43137"/>
                    </a:srgbClr>
                  </a:outerShdw>
                </a:effectLst>
              </a:rPr>
              <a:t>flushing of the </a:t>
            </a:r>
            <a:r>
              <a:rPr lang="en-US" sz="2400" b="1" dirty="0" smtClean="0">
                <a:effectLst>
                  <a:outerShdw blurRad="38100" dist="38100" dir="2700000" algn="tl">
                    <a:srgbClr val="000000">
                      <a:alpha val="43137"/>
                    </a:srgbClr>
                  </a:outerShdw>
                </a:effectLst>
              </a:rPr>
              <a:t>skin</a:t>
            </a:r>
          </a:p>
          <a:p>
            <a:pPr>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Dry mouth</a:t>
            </a:r>
          </a:p>
          <a:p>
            <a:pPr>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Heavy </a:t>
            </a:r>
            <a:r>
              <a:rPr lang="en-US" sz="2400" b="1" dirty="0">
                <a:effectLst>
                  <a:outerShdw blurRad="38100" dist="38100" dir="2700000" algn="tl">
                    <a:srgbClr val="000000">
                      <a:alpha val="43137"/>
                    </a:srgbClr>
                  </a:outerShdw>
                </a:effectLst>
              </a:rPr>
              <a:t>feeling in the </a:t>
            </a:r>
            <a:r>
              <a:rPr lang="en-US" sz="2400" b="1" dirty="0" smtClean="0">
                <a:effectLst>
                  <a:outerShdw blurRad="38100" dist="38100" dir="2700000" algn="tl">
                    <a:srgbClr val="000000">
                      <a:alpha val="43137"/>
                    </a:srgbClr>
                  </a:outerShdw>
                </a:effectLst>
              </a:rPr>
              <a:t>extremities</a:t>
            </a:r>
          </a:p>
          <a:p>
            <a:pPr>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Nausea</a:t>
            </a:r>
          </a:p>
          <a:p>
            <a:pPr>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Vomiting</a:t>
            </a:r>
          </a:p>
          <a:p>
            <a:pPr>
              <a:buClr>
                <a:srgbClr val="FF0000"/>
              </a:buClr>
              <a:buFont typeface="Wingdings" panose="05000000000000000000" pitchFamily="2" charset="2"/>
              <a:buChar char="§"/>
            </a:pPr>
            <a:r>
              <a:rPr lang="en-US" sz="2400" b="1" dirty="0" smtClean="0">
                <a:effectLst>
                  <a:outerShdw blurRad="38100" dist="38100" dir="2700000" algn="tl">
                    <a:srgbClr val="000000">
                      <a:alpha val="43137"/>
                    </a:srgbClr>
                  </a:outerShdw>
                </a:effectLst>
              </a:rPr>
              <a:t>Severe itching</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336419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55" y="0"/>
            <a:ext cx="9149255" cy="6858000"/>
          </a:xfrm>
          <a:prstGeom prst="rect">
            <a:avLst/>
          </a:prstGeom>
        </p:spPr>
      </p:pic>
    </p:spTree>
    <p:extLst>
      <p:ext uri="{BB962C8B-B14F-4D97-AF65-F5344CB8AC3E}">
        <p14:creationId xmlns:p14="http://schemas.microsoft.com/office/powerpoint/2010/main" val="77387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0" cy="6844863"/>
          </a:xfrm>
          <a:prstGeom prst="rect">
            <a:avLst/>
          </a:prstGeom>
        </p:spPr>
      </p:pic>
    </p:spTree>
    <p:extLst>
      <p:ext uri="{BB962C8B-B14F-4D97-AF65-F5344CB8AC3E}">
        <p14:creationId xmlns:p14="http://schemas.microsoft.com/office/powerpoint/2010/main" val="242989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 y="0"/>
            <a:ext cx="9144793" cy="6858000"/>
          </a:xfrm>
          <a:prstGeom prst="rect">
            <a:avLst/>
          </a:prstGeom>
        </p:spPr>
      </p:pic>
      <p:sp>
        <p:nvSpPr>
          <p:cNvPr id="3" name="TextBox 2"/>
          <p:cNvSpPr txBox="1"/>
          <p:nvPr/>
        </p:nvSpPr>
        <p:spPr>
          <a:xfrm>
            <a:off x="152399" y="1905506"/>
            <a:ext cx="8839199" cy="3371136"/>
          </a:xfrm>
          <a:prstGeom prst="roundRect">
            <a:avLst/>
          </a:prstGeom>
          <a:solidFill>
            <a:srgbClr val="000000">
              <a:alpha val="25098"/>
            </a:srgbClr>
          </a:solidFill>
        </p:spPr>
        <p:txBody>
          <a:bodyPr wrap="square" rtlCol="0">
            <a:spAutoFit/>
          </a:bodyPr>
          <a:lstStyle/>
          <a:p>
            <a:pPr algn="ctr" fontAlgn="auto" hangingPunct="1"/>
            <a:r>
              <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Withdrawal from heroin isn’t generally considered life-threatening on its own; however, some of the medical and psychological symptoms may have complications that may be life-threatening.</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886923"/>
      </p:ext>
    </p:extLst>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69"/>
            <a:ext cx="9144000" cy="6861569"/>
          </a:xfrm>
          <a:prstGeom prst="rect">
            <a:avLst/>
          </a:prstGeom>
        </p:spPr>
      </p:pic>
      <p:sp>
        <p:nvSpPr>
          <p:cNvPr id="43010" name="Rectangle 2"/>
          <p:cNvSpPr>
            <a:spLocks noGrp="1" noChangeArrowheads="1"/>
          </p:cNvSpPr>
          <p:nvPr>
            <p:ph type="title"/>
          </p:nvPr>
        </p:nvSpPr>
        <p:spPr/>
        <p:txBody>
          <a:bodyPr/>
          <a:lstStyle/>
          <a:p>
            <a:r>
              <a:rPr lang="en-US" altLang="en-US" b="1" dirty="0" smtClean="0">
                <a:effectLst>
                  <a:outerShdw blurRad="38100" dist="38100" dir="2700000" algn="tl">
                    <a:srgbClr val="000000">
                      <a:alpha val="43137"/>
                    </a:srgbClr>
                  </a:outerShdw>
                </a:effectLst>
              </a:rPr>
              <a:t>Alcohol Withdrawal</a:t>
            </a:r>
            <a:r>
              <a:rPr lang="en-US" altLang="en-US" b="1" dirty="0" smtClean="0">
                <a:solidFill>
                  <a:schemeClr val="bg1"/>
                </a:solidFill>
                <a:effectLst>
                  <a:outerShdw blurRad="38100" dist="38100" dir="2700000" algn="tl">
                    <a:srgbClr val="000000">
                      <a:alpha val="43137"/>
                    </a:srgbClr>
                  </a:outerShdw>
                </a:effectLst>
              </a:rPr>
              <a:t/>
            </a:r>
            <a:br>
              <a:rPr lang="en-US" altLang="en-US" b="1" dirty="0" smtClean="0">
                <a:solidFill>
                  <a:schemeClr val="bg1"/>
                </a:solidFill>
                <a:effectLst>
                  <a:outerShdw blurRad="38100" dist="38100" dir="2700000" algn="tl">
                    <a:srgbClr val="000000">
                      <a:alpha val="43137"/>
                    </a:srgbClr>
                  </a:outerShdw>
                </a:effectLst>
              </a:rPr>
            </a:br>
            <a:r>
              <a:rPr lang="en-US" altLang="en-US" b="1" dirty="0" smtClean="0">
                <a:solidFill>
                  <a:schemeClr val="bg1"/>
                </a:solidFill>
                <a:effectLst>
                  <a:outerShdw blurRad="38100" dist="38100" dir="2700000" algn="tl">
                    <a:srgbClr val="000000">
                      <a:alpha val="43137"/>
                    </a:srgbClr>
                  </a:outerShdw>
                </a:effectLst>
              </a:rPr>
              <a:t>      </a:t>
            </a:r>
            <a:endParaRPr lang="en-US" altLang="en-US" dirty="0" smtClean="0">
              <a:solidFill>
                <a:schemeClr val="bg1"/>
              </a:solidFill>
              <a:effectLst>
                <a:outerShdw blurRad="38100" dist="38100" dir="2700000" algn="tl">
                  <a:srgbClr val="000000">
                    <a:alpha val="43137"/>
                  </a:srgbClr>
                </a:outerShdw>
              </a:effectLst>
            </a:endParaRPr>
          </a:p>
        </p:txBody>
      </p:sp>
      <p:sp>
        <p:nvSpPr>
          <p:cNvPr id="43011" name="Rectangle 3"/>
          <p:cNvSpPr>
            <a:spLocks noGrp="1" noChangeArrowheads="1"/>
          </p:cNvSpPr>
          <p:nvPr>
            <p:ph sz="half" idx="1"/>
          </p:nvPr>
        </p:nvSpPr>
        <p:spPr>
          <a:xfrm>
            <a:off x="1143000" y="2149252"/>
            <a:ext cx="5295900" cy="4362450"/>
          </a:xfrm>
          <a:solidFill>
            <a:srgbClr val="000000">
              <a:alpha val="16078"/>
            </a:srgbClr>
          </a:solidFill>
        </p:spPr>
        <p:txBody>
          <a:bodyPr>
            <a:normAutofit fontScale="85000" lnSpcReduction="20000"/>
          </a:bodyPr>
          <a:lstStyle/>
          <a:p>
            <a:pPr>
              <a:buClr>
                <a:srgbClr val="C0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Tremors</a:t>
            </a:r>
          </a:p>
          <a:p>
            <a:pPr>
              <a:buClr>
                <a:srgbClr val="C0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overly alert</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nervous</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shakiness</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weakness</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delusions/hallucinations</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flushed face</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loss of appetite</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rapid heart beat</a:t>
            </a:r>
          </a:p>
          <a:p>
            <a:pPr>
              <a:buClr>
                <a:srgbClr val="FF0000"/>
              </a:buClr>
              <a:buFont typeface="Wingdings" panose="05000000000000000000" pitchFamily="2" charset="2"/>
              <a:buChar char="Ø"/>
            </a:pPr>
            <a:r>
              <a:rPr lang="en-US" altLang="en-US" sz="2400" b="1" dirty="0" smtClean="0">
                <a:effectLst>
                  <a:outerShdw blurRad="38100" dist="38100" dir="2700000" algn="tl">
                    <a:srgbClr val="000000">
                      <a:alpha val="43137"/>
                    </a:srgbClr>
                  </a:outerShdw>
                </a:effectLst>
              </a:rPr>
              <a:t>disordered perceptions</a:t>
            </a:r>
            <a:endParaRPr lang="en-US" altLang="en-US" sz="2400" dirty="0" smtClean="0">
              <a:effectLst>
                <a:outerShdw blurRad="38100" dist="38100" dir="2700000" algn="tl">
                  <a:srgbClr val="000000">
                    <a:alpha val="43137"/>
                  </a:srgbClr>
                </a:outerShdw>
              </a:effectLst>
            </a:endParaRPr>
          </a:p>
        </p:txBody>
      </p:sp>
      <p:sp>
        <p:nvSpPr>
          <p:cNvPr id="43012" name="Rectangle 5"/>
          <p:cNvSpPr>
            <a:spLocks noChangeArrowheads="1"/>
          </p:cNvSpPr>
          <p:nvPr/>
        </p:nvSpPr>
        <p:spPr bwMode="auto">
          <a:xfrm>
            <a:off x="228600" y="1354183"/>
            <a:ext cx="8763000" cy="707886"/>
          </a:xfrm>
          <a:prstGeom prst="rect">
            <a:avLst/>
          </a:prstGeom>
          <a:solidFill>
            <a:srgbClr val="000000">
              <a:alpha val="16078"/>
            </a:srgbClr>
          </a:solidFill>
          <a:ln>
            <a:noFill/>
          </a:ln>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effectLst>
                  <a:outerShdw blurRad="38100" dist="38100" dir="2700000" algn="tl">
                    <a:srgbClr val="000000">
                      <a:alpha val="43137"/>
                    </a:srgbClr>
                  </a:outerShdw>
                </a:effectLst>
              </a:rPr>
              <a:t>An intoxicated person who is admitted to jail often requires medical </a:t>
            </a:r>
            <a:r>
              <a:rPr lang="en-US" altLang="en-US" sz="2000" b="1" dirty="0" smtClean="0">
                <a:effectLst>
                  <a:outerShdw blurRad="38100" dist="38100" dir="2700000" algn="tl">
                    <a:srgbClr val="000000">
                      <a:alpha val="43137"/>
                    </a:srgbClr>
                  </a:outerShdw>
                </a:effectLst>
              </a:rPr>
              <a:t>treatment; symptoms of intoxication can be (but are not limited to):</a:t>
            </a:r>
            <a:endParaRPr lang="en-US" altLang="en-US" sz="20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of </a:t>
            </a:r>
            <a:r>
              <a:rPr lang="en-US" dirty="0" smtClean="0"/>
              <a:t>opioid Overdose</a:t>
            </a:r>
            <a:endParaRPr lang="en-US" dirty="0"/>
          </a:p>
        </p:txBody>
      </p:sp>
      <p:sp>
        <p:nvSpPr>
          <p:cNvPr id="3" name="Content Placeholder 2"/>
          <p:cNvSpPr>
            <a:spLocks noGrp="1"/>
          </p:cNvSpPr>
          <p:nvPr>
            <p:ph idx="1"/>
          </p:nvPr>
        </p:nvSpPr>
        <p:spPr>
          <a:xfrm>
            <a:off x="266700" y="1981200"/>
            <a:ext cx="8610600" cy="4191000"/>
          </a:xfrm>
          <a:prstGeom prst="roundRect">
            <a:avLst/>
          </a:prstGeom>
          <a:solidFill>
            <a:schemeClr val="bg1">
              <a:lumMod val="75000"/>
            </a:schemeClr>
          </a:solidFill>
        </p:spPr>
        <p:txBody>
          <a:bodyPr>
            <a:normAutofit fontScale="92500" lnSpcReduction="20000"/>
          </a:bodyPr>
          <a:lstStyle/>
          <a:p>
            <a:pPr lvl="1">
              <a:buClr>
                <a:srgbClr val="FF0000"/>
              </a:buClr>
              <a:buFont typeface="Wingdings" panose="05000000000000000000" pitchFamily="2" charset="2"/>
              <a:buChar char="§"/>
            </a:pPr>
            <a:r>
              <a:rPr lang="en-US" sz="2400" i="1" dirty="0" smtClean="0"/>
              <a:t>Awake </a:t>
            </a:r>
            <a:r>
              <a:rPr lang="en-US" sz="2400" i="1" dirty="0"/>
              <a:t>but not able to respond</a:t>
            </a:r>
          </a:p>
          <a:p>
            <a:pPr lvl="1">
              <a:buClr>
                <a:srgbClr val="FF0000"/>
              </a:buClr>
              <a:buFont typeface="Wingdings" panose="05000000000000000000" pitchFamily="2" charset="2"/>
              <a:buChar char="§"/>
            </a:pPr>
            <a:r>
              <a:rPr lang="en-US" sz="2400" i="1" dirty="0"/>
              <a:t>Body very limp</a:t>
            </a:r>
          </a:p>
          <a:p>
            <a:pPr lvl="1">
              <a:buClr>
                <a:srgbClr val="FF0000"/>
              </a:buClr>
              <a:buFont typeface="Wingdings" panose="05000000000000000000" pitchFamily="2" charset="2"/>
              <a:buChar char="§"/>
            </a:pPr>
            <a:r>
              <a:rPr lang="en-US" sz="2400" i="1" dirty="0"/>
              <a:t>Very pale in color, ashen look to the skin</a:t>
            </a:r>
          </a:p>
          <a:p>
            <a:pPr lvl="1">
              <a:buClr>
                <a:srgbClr val="FF0000"/>
              </a:buClr>
              <a:buFont typeface="Wingdings" panose="05000000000000000000" pitchFamily="2" charset="2"/>
              <a:buChar char="§"/>
            </a:pPr>
            <a:r>
              <a:rPr lang="en-US" sz="2400" i="1" dirty="0"/>
              <a:t>Pulse: slow, erratic, or has stopped</a:t>
            </a:r>
          </a:p>
          <a:p>
            <a:pPr lvl="1">
              <a:buClr>
                <a:srgbClr val="FF0000"/>
              </a:buClr>
              <a:buFont typeface="Wingdings" panose="05000000000000000000" pitchFamily="2" charset="2"/>
              <a:buChar char="§"/>
            </a:pPr>
            <a:r>
              <a:rPr lang="en-US" sz="2400" i="1" dirty="0"/>
              <a:t>Blue fingertips or lips</a:t>
            </a:r>
          </a:p>
          <a:p>
            <a:pPr lvl="1">
              <a:buClr>
                <a:srgbClr val="FF0000"/>
              </a:buClr>
              <a:buFont typeface="Wingdings" panose="05000000000000000000" pitchFamily="2" charset="2"/>
              <a:buChar char="§"/>
            </a:pPr>
            <a:r>
              <a:rPr lang="en-US" sz="2400" i="1" dirty="0"/>
              <a:t>Shallow or erratic breathing</a:t>
            </a:r>
          </a:p>
          <a:p>
            <a:pPr lvl="1">
              <a:buClr>
                <a:srgbClr val="FF0000"/>
              </a:buClr>
              <a:buFont typeface="Wingdings" panose="05000000000000000000" pitchFamily="2" charset="2"/>
              <a:buChar char="§"/>
            </a:pPr>
            <a:r>
              <a:rPr lang="en-US" sz="2400" i="1" dirty="0"/>
              <a:t>Passed </a:t>
            </a:r>
            <a:r>
              <a:rPr lang="en-US" sz="2400" i="1" dirty="0" smtClean="0"/>
              <a:t>out – unresponsive to stimulation</a:t>
            </a:r>
            <a:endParaRPr lang="en-US" sz="2400" i="1" dirty="0"/>
          </a:p>
          <a:p>
            <a:pPr lvl="1">
              <a:buClr>
                <a:srgbClr val="FF0000"/>
              </a:buClr>
              <a:buFont typeface="Wingdings" panose="05000000000000000000" pitchFamily="2" charset="2"/>
              <a:buChar char="§"/>
            </a:pPr>
            <a:r>
              <a:rPr lang="en-US" sz="2400" i="1" dirty="0"/>
              <a:t>Choking sounds or gurgling </a:t>
            </a:r>
            <a:r>
              <a:rPr lang="en-US" sz="2400" i="1" dirty="0" smtClean="0"/>
              <a:t>noise (“Death Rattle”</a:t>
            </a:r>
            <a:endParaRPr lang="en-US" sz="2400" i="1" dirty="0"/>
          </a:p>
          <a:p>
            <a:pPr lvl="1">
              <a:buClr>
                <a:srgbClr val="FF0000"/>
              </a:buClr>
              <a:buFont typeface="Wingdings" panose="05000000000000000000" pitchFamily="2" charset="2"/>
              <a:buChar char="§"/>
            </a:pPr>
            <a:r>
              <a:rPr lang="en-US" sz="2400" i="1" dirty="0"/>
              <a:t>Vomiting</a:t>
            </a:r>
          </a:p>
          <a:p>
            <a:endParaRPr lang="en-US" dirty="0"/>
          </a:p>
        </p:txBody>
      </p:sp>
    </p:spTree>
    <p:extLst>
      <p:ext uri="{BB962C8B-B14F-4D97-AF65-F5344CB8AC3E}">
        <p14:creationId xmlns:p14="http://schemas.microsoft.com/office/powerpoint/2010/main" val="217893268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Overdose Intervention</a:t>
            </a:r>
            <a:endParaRPr lang="en-US" dirty="0"/>
          </a:p>
        </p:txBody>
      </p:sp>
      <p:pic>
        <p:nvPicPr>
          <p:cNvPr id="8" name="Content Placeholder 5"/>
          <p:cNvPicPr>
            <a:picLocks noChangeAspect="1"/>
          </p:cNvPicPr>
          <p:nvPr/>
        </p:nvPicPr>
        <p:blipFill rotWithShape="1">
          <a:blip r:embed="rId2"/>
          <a:srcRect b="34278"/>
          <a:stretch/>
        </p:blipFill>
        <p:spPr>
          <a:xfrm>
            <a:off x="3876077" y="1828800"/>
            <a:ext cx="4713941" cy="1574074"/>
          </a:xfrm>
          <a:prstGeom prst="rect">
            <a:avLst/>
          </a:prstGeom>
        </p:spPr>
      </p:pic>
      <p:pic>
        <p:nvPicPr>
          <p:cNvPr id="10" name="Content Placeholder 3"/>
          <p:cNvPicPr>
            <a:picLocks noGrp="1" noChangeAspect="1"/>
          </p:cNvPicPr>
          <p:nvPr>
            <p:ph idx="1"/>
          </p:nvPr>
        </p:nvPicPr>
        <p:blipFill>
          <a:blip r:embed="rId3"/>
          <a:stretch>
            <a:fillRect/>
          </a:stretch>
        </p:blipFill>
        <p:spPr>
          <a:xfrm>
            <a:off x="228600" y="1828800"/>
            <a:ext cx="3161422" cy="3908425"/>
          </a:xfrm>
          <a:prstGeom prst="rect">
            <a:avLst/>
          </a:prstGeom>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71" t="18310" r="3030" b="9860"/>
          <a:stretch/>
        </p:blipFill>
        <p:spPr bwMode="auto">
          <a:xfrm>
            <a:off x="3581400" y="3605372"/>
            <a:ext cx="5410200" cy="310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195143"/>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708601" cy="625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80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Overdose Intervention</a:t>
            </a:r>
            <a:endParaRPr lang="en-US" dirty="0"/>
          </a:p>
        </p:txBody>
      </p:sp>
      <p:pic>
        <p:nvPicPr>
          <p:cNvPr id="8" name="Content Placeholder 5"/>
          <p:cNvPicPr>
            <a:picLocks noChangeAspect="1"/>
          </p:cNvPicPr>
          <p:nvPr/>
        </p:nvPicPr>
        <p:blipFill rotWithShape="1">
          <a:blip r:embed="rId2"/>
          <a:srcRect b="34278"/>
          <a:stretch/>
        </p:blipFill>
        <p:spPr>
          <a:xfrm>
            <a:off x="304800" y="1702011"/>
            <a:ext cx="4713941" cy="1574074"/>
          </a:xfrm>
          <a:prstGeom prst="rect">
            <a:avLst/>
          </a:prstGeom>
        </p:spPr>
      </p:pic>
      <p:pic>
        <p:nvPicPr>
          <p:cNvPr id="7" name="Picture 6"/>
          <p:cNvPicPr>
            <a:picLocks noChangeAspect="1"/>
          </p:cNvPicPr>
          <p:nvPr/>
        </p:nvPicPr>
        <p:blipFill>
          <a:blip r:embed="rId3"/>
          <a:stretch>
            <a:fillRect/>
          </a:stretch>
        </p:blipFill>
        <p:spPr>
          <a:xfrm>
            <a:off x="2438400" y="3200400"/>
            <a:ext cx="6301884" cy="3407026"/>
          </a:xfrm>
          <a:prstGeom prst="rect">
            <a:avLst/>
          </a:prstGeom>
        </p:spPr>
      </p:pic>
      <p:pic>
        <p:nvPicPr>
          <p:cNvPr id="9" name="Picture 8"/>
          <p:cNvPicPr>
            <a:picLocks noChangeAspect="1"/>
          </p:cNvPicPr>
          <p:nvPr/>
        </p:nvPicPr>
        <p:blipFill>
          <a:blip r:embed="rId4"/>
          <a:stretch>
            <a:fillRect/>
          </a:stretch>
        </p:blipFill>
        <p:spPr>
          <a:xfrm>
            <a:off x="762000" y="4318125"/>
            <a:ext cx="1028700" cy="1171575"/>
          </a:xfrm>
          <a:prstGeom prst="rect">
            <a:avLst/>
          </a:prstGeom>
        </p:spPr>
      </p:pic>
    </p:spTree>
    <p:extLst>
      <p:ext uri="{BB962C8B-B14F-4D97-AF65-F5344CB8AC3E}">
        <p14:creationId xmlns:p14="http://schemas.microsoft.com/office/powerpoint/2010/main" val="3924549738"/>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Overdose Intervention</a:t>
            </a:r>
            <a:endParaRPr lang="en-US" dirty="0"/>
          </a:p>
        </p:txBody>
      </p:sp>
      <p:pic>
        <p:nvPicPr>
          <p:cNvPr id="6" name="Content Placeholder 3"/>
          <p:cNvPicPr>
            <a:picLocks noGrp="1" noChangeAspect="1"/>
          </p:cNvPicPr>
          <p:nvPr>
            <p:ph idx="1"/>
          </p:nvPr>
        </p:nvPicPr>
        <p:blipFill>
          <a:blip r:embed="rId2"/>
          <a:stretch>
            <a:fillRect/>
          </a:stretch>
        </p:blipFill>
        <p:spPr>
          <a:xfrm>
            <a:off x="849349" y="2209800"/>
            <a:ext cx="7437316" cy="3505200"/>
          </a:xfrm>
          <a:prstGeom prst="rect">
            <a:avLst/>
          </a:prstGeom>
        </p:spPr>
      </p:pic>
    </p:spTree>
    <p:extLst>
      <p:ext uri="{BB962C8B-B14F-4D97-AF65-F5344CB8AC3E}">
        <p14:creationId xmlns:p14="http://schemas.microsoft.com/office/powerpoint/2010/main" val="2001480070"/>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885950"/>
            <a:ext cx="9144000" cy="4972050"/>
          </a:xfrm>
          <a:prstGeom prst="rect">
            <a:avLst/>
          </a:prstGeom>
        </p:spPr>
      </p:pic>
      <p:sp>
        <p:nvSpPr>
          <p:cNvPr id="2" name="Title 1"/>
          <p:cNvSpPr>
            <a:spLocks noGrp="1"/>
          </p:cNvSpPr>
          <p:nvPr>
            <p:ph type="title"/>
          </p:nvPr>
        </p:nvSpPr>
        <p:spPr>
          <a:xfrm>
            <a:off x="406400" y="228600"/>
            <a:ext cx="8229600" cy="1143000"/>
          </a:xfrm>
        </p:spPr>
        <p:txBody>
          <a:bodyPr anchor="ctr">
            <a:normAutofit fontScale="90000"/>
          </a:bodyPr>
          <a:lstStyle/>
          <a:p>
            <a:r>
              <a:rPr lang="en-US" sz="4400" dirty="0" smtClean="0"/>
              <a:t>Other CNSD Withdrawal </a:t>
            </a:r>
            <a:endParaRPr lang="en-US" sz="4400" dirty="0"/>
          </a:p>
        </p:txBody>
      </p:sp>
      <p:sp>
        <p:nvSpPr>
          <p:cNvPr id="5" name="Rectangle 3"/>
          <p:cNvSpPr>
            <a:spLocks noGrp="1" noChangeArrowheads="1"/>
          </p:cNvSpPr>
          <p:nvPr>
            <p:ph idx="1"/>
          </p:nvPr>
        </p:nvSpPr>
        <p:spPr>
          <a:xfrm>
            <a:off x="0" y="1888578"/>
            <a:ext cx="4521200" cy="4972050"/>
          </a:xfrm>
          <a:solidFill>
            <a:srgbClr val="00B0F0">
              <a:alpha val="50196"/>
            </a:srgbClr>
          </a:solidFill>
        </p:spPr>
        <p:txBody>
          <a:bodyPr anchor="ctr">
            <a:normAutofit fontScale="92500" lnSpcReduction="20000"/>
          </a:bodyPr>
          <a:lstStyle/>
          <a:p>
            <a:pPr>
              <a:buFont typeface="Monotype Sorts" pitchFamily="2" charset="2"/>
              <a:buNone/>
            </a:pPr>
            <a:r>
              <a:rPr lang="en-US" altLang="en-US" sz="2000" b="1" dirty="0" smtClean="0">
                <a:solidFill>
                  <a:schemeClr val="bg1"/>
                </a:solidFill>
                <a:effectLst>
                  <a:outerShdw blurRad="38100" dist="38100" dir="2700000" algn="tl">
                    <a:srgbClr val="000000">
                      <a:alpha val="43137"/>
                    </a:srgbClr>
                  </a:outerShdw>
                </a:effectLst>
              </a:rPr>
              <a:t>Withdrawal Symptoms for Benzodiazepine</a:t>
            </a:r>
          </a:p>
          <a:p>
            <a:pPr>
              <a:buClr>
                <a:srgbClr val="FF0000"/>
              </a:buClr>
              <a:buFont typeface="Wingdings" panose="05000000000000000000" pitchFamily="2" charset="2"/>
              <a:buChar char="Ø"/>
            </a:pPr>
            <a:r>
              <a:rPr lang="en-US" altLang="en-US" sz="2000" b="1" dirty="0" smtClean="0"/>
              <a:t>Convulsions, which may result in death</a:t>
            </a:r>
          </a:p>
          <a:p>
            <a:pPr>
              <a:buClr>
                <a:srgbClr val="FF0000"/>
              </a:buClr>
              <a:buFont typeface="Wingdings" panose="05000000000000000000" pitchFamily="2" charset="2"/>
              <a:buChar char="Ø"/>
            </a:pPr>
            <a:r>
              <a:rPr lang="en-US" altLang="en-US" sz="2000" b="1" dirty="0" smtClean="0"/>
              <a:t>Catatonia, which may result in death </a:t>
            </a:r>
          </a:p>
          <a:p>
            <a:pPr>
              <a:buClr>
                <a:srgbClr val="FF0000"/>
              </a:buClr>
              <a:buFont typeface="Wingdings" panose="05000000000000000000" pitchFamily="2" charset="2"/>
              <a:buChar char="Ø"/>
            </a:pPr>
            <a:r>
              <a:rPr lang="en-US" altLang="en-US" sz="2000" b="1" dirty="0" smtClean="0"/>
              <a:t>Delusions </a:t>
            </a:r>
          </a:p>
          <a:p>
            <a:pPr>
              <a:buClr>
                <a:srgbClr val="FF0000"/>
              </a:buClr>
              <a:buFont typeface="Wingdings" panose="05000000000000000000" pitchFamily="2" charset="2"/>
              <a:buChar char="Ø"/>
            </a:pPr>
            <a:r>
              <a:rPr lang="en-US" altLang="en-US" sz="2000" b="1" dirty="0" smtClean="0"/>
              <a:t>Homicidal ideation</a:t>
            </a:r>
          </a:p>
          <a:p>
            <a:pPr>
              <a:buClr>
                <a:srgbClr val="FF0000"/>
              </a:buClr>
              <a:buFont typeface="Wingdings" panose="05000000000000000000" pitchFamily="2" charset="2"/>
              <a:buChar char="Ø"/>
            </a:pPr>
            <a:r>
              <a:rPr lang="en-US" altLang="en-US" sz="2000" b="1" dirty="0" smtClean="0"/>
              <a:t>Violence </a:t>
            </a:r>
          </a:p>
          <a:p>
            <a:pPr>
              <a:buClr>
                <a:srgbClr val="FF0000"/>
              </a:buClr>
              <a:buFont typeface="Wingdings" panose="05000000000000000000" pitchFamily="2" charset="2"/>
              <a:buChar char="Ø"/>
            </a:pPr>
            <a:r>
              <a:rPr lang="en-US" altLang="en-US" sz="2000" b="1" dirty="0" smtClean="0"/>
              <a:t>Psychosis </a:t>
            </a:r>
          </a:p>
          <a:p>
            <a:pPr>
              <a:buClr>
                <a:srgbClr val="FF0000"/>
              </a:buClr>
              <a:buFont typeface="Wingdings" panose="05000000000000000000" pitchFamily="2" charset="2"/>
              <a:buChar char="Ø"/>
            </a:pPr>
            <a:r>
              <a:rPr lang="en-US" altLang="en-US" sz="2000" b="1" dirty="0" smtClean="0"/>
              <a:t>Mania  </a:t>
            </a:r>
          </a:p>
          <a:p>
            <a:pPr>
              <a:buClr>
                <a:srgbClr val="FF0000"/>
              </a:buClr>
              <a:buFont typeface="Wingdings" panose="05000000000000000000" pitchFamily="2" charset="2"/>
              <a:buChar char="Ø"/>
            </a:pPr>
            <a:r>
              <a:rPr lang="en-US" altLang="en-US" sz="2000" b="1" dirty="0" smtClean="0"/>
              <a:t>Effects similar to delirium tremens </a:t>
            </a:r>
          </a:p>
        </p:txBody>
      </p:sp>
      <p:sp>
        <p:nvSpPr>
          <p:cNvPr id="6" name="Rectangle 4"/>
          <p:cNvSpPr txBox="1">
            <a:spLocks noChangeArrowheads="1"/>
          </p:cNvSpPr>
          <p:nvPr/>
        </p:nvSpPr>
        <p:spPr>
          <a:xfrm>
            <a:off x="4521200" y="1885950"/>
            <a:ext cx="4622799" cy="4972050"/>
          </a:xfrm>
          <a:prstGeom prst="rect">
            <a:avLst/>
          </a:prstGeom>
          <a:solidFill>
            <a:srgbClr val="00B0F0">
              <a:alpha val="50196"/>
            </a:srgbClr>
          </a:solidFill>
        </p:spPr>
        <p:txBody>
          <a:bodyPr/>
          <a:lst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a:buFont typeface="Monotype Sorts" pitchFamily="2" charset="2"/>
              <a:buNone/>
            </a:pPr>
            <a:endParaRPr lang="en-US" altLang="en-US" sz="1100" b="1" kern="0" dirty="0" smtClean="0">
              <a:solidFill>
                <a:schemeClr val="bg1"/>
              </a:solidFill>
              <a:effectLst>
                <a:outerShdw blurRad="38100" dist="38100" dir="2700000" algn="tl">
                  <a:srgbClr val="000000">
                    <a:alpha val="43137"/>
                  </a:srgbClr>
                </a:outerShdw>
              </a:effectLst>
            </a:endParaRPr>
          </a:p>
          <a:p>
            <a:pPr>
              <a:buFont typeface="Monotype Sorts" pitchFamily="2" charset="2"/>
              <a:buNone/>
            </a:pPr>
            <a:r>
              <a:rPr lang="en-US" altLang="en-US" sz="2000" b="1" kern="0" dirty="0" smtClean="0">
                <a:solidFill>
                  <a:schemeClr val="bg1"/>
                </a:solidFill>
                <a:effectLst>
                  <a:outerShdw blurRad="38100" dist="38100" dir="2700000" algn="tl">
                    <a:srgbClr val="000000">
                      <a:alpha val="43137"/>
                    </a:srgbClr>
                  </a:outerShdw>
                </a:effectLst>
              </a:rPr>
              <a:t>Withdrawal Symptoms for Barbiturates</a:t>
            </a:r>
          </a:p>
          <a:p>
            <a:pPr>
              <a:buClr>
                <a:srgbClr val="FF0000"/>
              </a:buClr>
              <a:buFont typeface="Wingdings" panose="05000000000000000000" pitchFamily="2" charset="2"/>
              <a:buChar char="Ø"/>
            </a:pPr>
            <a:r>
              <a:rPr lang="en-US" altLang="en-US" sz="2000" b="1" kern="0" dirty="0" smtClean="0"/>
              <a:t>Weakness, restlessness, tremor, anxiety, insomnia</a:t>
            </a:r>
          </a:p>
          <a:p>
            <a:pPr>
              <a:buClr>
                <a:srgbClr val="FF0000"/>
              </a:buClr>
              <a:buFont typeface="Wingdings" panose="05000000000000000000" pitchFamily="2" charset="2"/>
              <a:buChar char="Ø"/>
            </a:pPr>
            <a:r>
              <a:rPr lang="en-US" altLang="en-US" sz="2000" b="1" kern="0" dirty="0" smtClean="0"/>
              <a:t>followed by:</a:t>
            </a:r>
          </a:p>
          <a:p>
            <a:pPr>
              <a:buClr>
                <a:srgbClr val="FF0000"/>
              </a:buClr>
              <a:buFont typeface="Wingdings" panose="05000000000000000000" pitchFamily="2" charset="2"/>
              <a:buChar char="Ø"/>
            </a:pPr>
            <a:r>
              <a:rPr lang="en-US" altLang="en-US" sz="2000" b="1" kern="0" dirty="0" smtClean="0"/>
              <a:t>Elevated blood temperature, convulsions, possible psychosis, possible coma and death</a:t>
            </a:r>
          </a:p>
        </p:txBody>
      </p:sp>
    </p:spTree>
    <p:extLst>
      <p:ext uri="{BB962C8B-B14F-4D97-AF65-F5344CB8AC3E}">
        <p14:creationId xmlns:p14="http://schemas.microsoft.com/office/powerpoint/2010/main" val="37356773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7" y="0"/>
            <a:ext cx="9144793" cy="6858000"/>
          </a:xfrm>
          <a:prstGeom prst="rect">
            <a:avLst/>
          </a:prstGeom>
        </p:spPr>
      </p:pic>
      <p:sp>
        <p:nvSpPr>
          <p:cNvPr id="4" name="Content Placeholder 3"/>
          <p:cNvSpPr>
            <a:spLocks noGrp="1"/>
          </p:cNvSpPr>
          <p:nvPr>
            <p:ph idx="1"/>
          </p:nvPr>
        </p:nvSpPr>
        <p:spPr>
          <a:xfrm>
            <a:off x="0" y="0"/>
            <a:ext cx="9144000" cy="6858000"/>
          </a:xfrm>
          <a:solidFill>
            <a:srgbClr val="00B0F0">
              <a:alpha val="50196"/>
            </a:srgbClr>
          </a:solidFill>
        </p:spPr>
        <p:txBody>
          <a:bodyPr anchor="ctr"/>
          <a:lstStyle/>
          <a:p>
            <a:pPr marL="0" indent="0" algn="ctr">
              <a:buNone/>
            </a:pPr>
            <a:r>
              <a:rPr lang="en-US" altLang="en-US" sz="4000" b="1" dirty="0">
                <a:solidFill>
                  <a:schemeClr val="bg1"/>
                </a:solidFill>
                <a:effectLst>
                  <a:outerShdw blurRad="38100" dist="38100" dir="2700000" algn="tl">
                    <a:srgbClr val="000000">
                      <a:alpha val="43137"/>
                    </a:srgbClr>
                  </a:outerShdw>
                </a:effectLst>
              </a:rPr>
              <a:t>Withdrawal from Opiates, Benzodiazepine and Barbiturates generally should </a:t>
            </a:r>
            <a:r>
              <a:rPr lang="en-US" altLang="en-US" sz="4000" b="1" dirty="0" smtClean="0">
                <a:solidFill>
                  <a:schemeClr val="bg1"/>
                </a:solidFill>
                <a:effectLst>
                  <a:outerShdw blurRad="38100" dist="38100" dir="2700000" algn="tl">
                    <a:srgbClr val="000000">
                      <a:alpha val="43137"/>
                    </a:srgbClr>
                  </a:outerShdw>
                </a:effectLst>
              </a:rPr>
              <a:t>be managed in </a:t>
            </a:r>
            <a:r>
              <a:rPr lang="en-US" altLang="en-US" sz="4000" b="1" dirty="0">
                <a:solidFill>
                  <a:schemeClr val="bg1"/>
                </a:solidFill>
                <a:effectLst>
                  <a:outerShdw blurRad="38100" dist="38100" dir="2700000" algn="tl">
                    <a:srgbClr val="000000">
                      <a:alpha val="43137"/>
                    </a:srgbClr>
                  </a:outerShdw>
                </a:effectLst>
              </a:rPr>
              <a:t>a hospital or a medical unit with 24 hour nursing care</a:t>
            </a:r>
          </a:p>
        </p:txBody>
      </p:sp>
    </p:spTree>
    <p:extLst>
      <p:ext uri="{BB962C8B-B14F-4D97-AF65-F5344CB8AC3E}">
        <p14:creationId xmlns:p14="http://schemas.microsoft.com/office/powerpoint/2010/main" val="2016746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76400"/>
            <a:ext cx="9144000" cy="5181601"/>
          </a:xfrm>
          <a:prstGeom prst="rect">
            <a:avLst/>
          </a:prstGeom>
        </p:spPr>
      </p:pic>
      <p:sp>
        <p:nvSpPr>
          <p:cNvPr id="56322" name="Rectangle 2"/>
          <p:cNvSpPr>
            <a:spLocks noGrp="1" noChangeArrowheads="1"/>
          </p:cNvSpPr>
          <p:nvPr>
            <p:ph type="title"/>
          </p:nvPr>
        </p:nvSpPr>
        <p:spPr/>
        <p:txBody>
          <a:bodyPr/>
          <a:lstStyle/>
          <a:p>
            <a:r>
              <a:rPr lang="en-US" altLang="en-US" sz="4800" dirty="0" smtClean="0"/>
              <a:t>Stimulants</a:t>
            </a:r>
          </a:p>
        </p:txBody>
      </p:sp>
      <p:sp>
        <p:nvSpPr>
          <p:cNvPr id="56323" name="Rectangle 3"/>
          <p:cNvSpPr>
            <a:spLocks noGrp="1" noChangeArrowheads="1"/>
          </p:cNvSpPr>
          <p:nvPr>
            <p:ph idx="1"/>
          </p:nvPr>
        </p:nvSpPr>
        <p:spPr>
          <a:xfrm>
            <a:off x="406400" y="1676400"/>
            <a:ext cx="8382000" cy="5181600"/>
          </a:xfrm>
          <a:prstGeom prst="roundRect">
            <a:avLst/>
          </a:prstGeom>
          <a:solidFill>
            <a:srgbClr val="000000">
              <a:alpha val="50196"/>
            </a:srgbClr>
          </a:solidFill>
        </p:spPr>
        <p:txBody>
          <a:bodyPr anchor="ctr">
            <a:normAutofit lnSpcReduction="10000"/>
          </a:bodyPr>
          <a:lstStyle/>
          <a:p>
            <a:pPr>
              <a:buClr>
                <a:srgbClr val="FF0000"/>
              </a:buClr>
              <a:buFont typeface="Wingdings" panose="05000000000000000000" pitchFamily="2" charset="2"/>
              <a:buChar char="Ø"/>
            </a:pPr>
            <a:r>
              <a:rPr lang="en-US" altLang="en-US" sz="2400" b="1" dirty="0"/>
              <a:t>I</a:t>
            </a:r>
            <a:r>
              <a:rPr lang="en-US" altLang="en-US" sz="2400" b="1" dirty="0" smtClean="0"/>
              <a:t>ncrease the activity of the sympathetic nervous system and produces a sense of euphoria or hyper-vigilance.</a:t>
            </a:r>
          </a:p>
          <a:p>
            <a:pPr>
              <a:buClr>
                <a:srgbClr val="FF0000"/>
              </a:buClr>
              <a:buFont typeface="Wingdings" panose="05000000000000000000" pitchFamily="2" charset="2"/>
              <a:buChar char="Ø"/>
            </a:pPr>
            <a:r>
              <a:rPr lang="en-US" altLang="en-US" sz="2400" b="1" dirty="0"/>
              <a:t>U</a:t>
            </a:r>
            <a:r>
              <a:rPr lang="en-US" altLang="en-US" sz="2400" b="1" dirty="0" smtClean="0"/>
              <a:t>sed therapeutically to increase alertness </a:t>
            </a:r>
            <a:r>
              <a:rPr lang="en-US" altLang="en-US" sz="2400" b="1" dirty="0"/>
              <a:t>a</a:t>
            </a:r>
            <a:r>
              <a:rPr lang="en-US" altLang="en-US" sz="2400" b="1" dirty="0" smtClean="0"/>
              <a:t>nd as </a:t>
            </a:r>
            <a:r>
              <a:rPr lang="en-US" altLang="en-US" sz="2400" b="1" dirty="0"/>
              <a:t>recreational </a:t>
            </a:r>
            <a:r>
              <a:rPr lang="en-US" altLang="en-US" sz="2400" b="1" dirty="0" smtClean="0"/>
              <a:t>drugs. </a:t>
            </a:r>
          </a:p>
          <a:p>
            <a:pPr>
              <a:buClr>
                <a:srgbClr val="FF0000"/>
              </a:buClr>
              <a:buFont typeface="Wingdings" panose="05000000000000000000" pitchFamily="2" charset="2"/>
              <a:buChar char="Ø"/>
            </a:pPr>
            <a:r>
              <a:rPr lang="en-US" altLang="en-US" sz="2400" b="1" dirty="0"/>
              <a:t>U</a:t>
            </a:r>
            <a:r>
              <a:rPr lang="en-US" altLang="en-US" sz="2400" b="1" dirty="0" smtClean="0"/>
              <a:t>sed and sometimes abused to boost endurance and productivity as well as to suppress appetite. </a:t>
            </a:r>
          </a:p>
          <a:p>
            <a:pPr>
              <a:buClr>
                <a:srgbClr val="FF0000"/>
              </a:buClr>
              <a:buFont typeface="Wingdings" panose="05000000000000000000" pitchFamily="2" charset="2"/>
              <a:buChar char="Ø"/>
            </a:pPr>
            <a:r>
              <a:rPr lang="en-US" altLang="en-US" sz="2400" b="1" dirty="0" smtClean="0"/>
              <a:t>Includes - caffeine, nicotine, methamphetamines, amphetamines, cocaine and cathinones (organic and synthetic)</a:t>
            </a:r>
          </a:p>
        </p:txBody>
      </p:sp>
    </p:spTree>
    <p:extLst>
      <p:ext uri="{BB962C8B-B14F-4D97-AF65-F5344CB8AC3E}">
        <p14:creationId xmlns:p14="http://schemas.microsoft.com/office/powerpoint/2010/main" val="1307805008"/>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3" y="1675951"/>
            <a:ext cx="9144793" cy="5182049"/>
          </a:xfrm>
          <a:prstGeom prst="rect">
            <a:avLst/>
          </a:prstGeom>
        </p:spPr>
      </p:pic>
      <p:sp>
        <p:nvSpPr>
          <p:cNvPr id="2" name="Title 1"/>
          <p:cNvSpPr>
            <a:spLocks noGrp="1"/>
          </p:cNvSpPr>
          <p:nvPr>
            <p:ph type="title"/>
          </p:nvPr>
        </p:nvSpPr>
        <p:spPr/>
        <p:txBody>
          <a:bodyPr/>
          <a:lstStyle/>
          <a:p>
            <a:r>
              <a:rPr lang="en-US" sz="4800" dirty="0" smtClean="0"/>
              <a:t>CNSS Withdrawal </a:t>
            </a:r>
            <a:endParaRPr lang="en-US" sz="4800" dirty="0"/>
          </a:p>
        </p:txBody>
      </p:sp>
      <p:sp>
        <p:nvSpPr>
          <p:cNvPr id="4" name="Content Placeholder 3"/>
          <p:cNvSpPr>
            <a:spLocks noGrp="1"/>
          </p:cNvSpPr>
          <p:nvPr>
            <p:ph idx="1"/>
          </p:nvPr>
        </p:nvSpPr>
        <p:spPr>
          <a:xfrm>
            <a:off x="482203" y="1675951"/>
            <a:ext cx="8178800" cy="5182049"/>
          </a:xfrm>
          <a:solidFill>
            <a:srgbClr val="000000">
              <a:alpha val="50196"/>
            </a:srgbClr>
          </a:solidFill>
        </p:spPr>
        <p:txBody>
          <a:bodyPr anchor="ctr"/>
          <a:lstStyle/>
          <a:p>
            <a:pPr>
              <a:buNone/>
            </a:pPr>
            <a:r>
              <a:rPr lang="en-US" altLang="en-US" sz="2800" b="1" dirty="0">
                <a:solidFill>
                  <a:srgbClr val="FF3300"/>
                </a:solidFill>
              </a:rPr>
              <a:t>Stimulants</a:t>
            </a:r>
          </a:p>
          <a:p>
            <a:pPr>
              <a:buClr>
                <a:srgbClr val="FF0000"/>
              </a:buClr>
              <a:buFont typeface="Wingdings" panose="05000000000000000000" pitchFamily="2" charset="2"/>
              <a:buChar char="Ø"/>
            </a:pPr>
            <a:r>
              <a:rPr lang="en-US" altLang="en-US" sz="2800" b="1" dirty="0" smtClean="0"/>
              <a:t>May cause </a:t>
            </a:r>
            <a:r>
              <a:rPr lang="en-US" altLang="en-US" sz="2800" b="1" dirty="0"/>
              <a:t>delusions, hallucinations</a:t>
            </a:r>
          </a:p>
          <a:p>
            <a:pPr>
              <a:buClr>
                <a:srgbClr val="FF0000"/>
              </a:buClr>
              <a:buFont typeface="Wingdings" panose="05000000000000000000" pitchFamily="2" charset="2"/>
              <a:buChar char="Ø"/>
            </a:pPr>
            <a:r>
              <a:rPr lang="en-US" altLang="en-US" sz="2800" b="1" dirty="0"/>
              <a:t>U</a:t>
            </a:r>
            <a:r>
              <a:rPr lang="en-US" altLang="en-US" sz="2800" b="1" dirty="0" smtClean="0"/>
              <a:t>se </a:t>
            </a:r>
            <a:r>
              <a:rPr lang="en-US" altLang="en-US" sz="2800" b="1" dirty="0"/>
              <a:t>produces the following symptoms:</a:t>
            </a:r>
          </a:p>
          <a:p>
            <a:pPr lvl="1">
              <a:buClr>
                <a:srgbClr val="FF0000"/>
              </a:buClr>
              <a:buFont typeface="Wingdings" panose="05000000000000000000" pitchFamily="2" charset="2"/>
              <a:buChar char="§"/>
            </a:pPr>
            <a:r>
              <a:rPr lang="en-US" altLang="en-US" sz="2400" b="1" i="1" dirty="0"/>
              <a:t>excitement, wakefulness, alertness, temporary rise in blood pressure and respiration</a:t>
            </a:r>
            <a:endParaRPr lang="en-US" altLang="en-US" b="1" i="1" dirty="0"/>
          </a:p>
        </p:txBody>
      </p:sp>
    </p:spTree>
    <p:extLst>
      <p:ext uri="{BB962C8B-B14F-4D97-AF65-F5344CB8AC3E}">
        <p14:creationId xmlns:p14="http://schemas.microsoft.com/office/powerpoint/2010/main" val="30344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0800" cy="1021000"/>
          </a:xfrm>
        </p:spPr>
        <p:txBody>
          <a:bodyPr anchor="ctr">
            <a:normAutofit fontScale="90000"/>
          </a:bodyPr>
          <a:lstStyle/>
          <a:p>
            <a:r>
              <a:rPr lang="en-US" sz="4800" dirty="0" smtClean="0"/>
              <a:t>CNSS</a:t>
            </a:r>
            <a:r>
              <a:rPr lang="en-US" dirty="0" smtClean="0"/>
              <a:t> </a:t>
            </a:r>
            <a:r>
              <a:rPr lang="en-US" sz="4800" dirty="0" smtClean="0"/>
              <a:t>Withdrawal</a:t>
            </a:r>
            <a:endParaRPr lang="en-US" sz="4800" dirty="0"/>
          </a:p>
        </p:txBody>
      </p:sp>
      <p:sp>
        <p:nvSpPr>
          <p:cNvPr id="58371" name="Rectangle 3"/>
          <p:cNvSpPr>
            <a:spLocks noGrp="1" noChangeArrowheads="1"/>
          </p:cNvSpPr>
          <p:nvPr>
            <p:ph idx="1"/>
          </p:nvPr>
        </p:nvSpPr>
        <p:spPr>
          <a:xfrm>
            <a:off x="26377" y="1752600"/>
            <a:ext cx="4114800" cy="4171950"/>
          </a:xfrm>
        </p:spPr>
        <p:txBody>
          <a:bodyPr>
            <a:normAutofit lnSpcReduction="10000"/>
          </a:bodyPr>
          <a:lstStyle/>
          <a:p>
            <a:pPr>
              <a:lnSpc>
                <a:spcPct val="80000"/>
              </a:lnSpc>
              <a:buFont typeface="Monotype Sorts" pitchFamily="2" charset="2"/>
              <a:buNone/>
            </a:pPr>
            <a:r>
              <a:rPr lang="en-US" altLang="en-US" sz="2800" b="1" dirty="0" smtClean="0">
                <a:solidFill>
                  <a:srgbClr val="FF3300"/>
                </a:solidFill>
              </a:rPr>
              <a:t>Cocaine Withdrawal</a:t>
            </a:r>
          </a:p>
          <a:p>
            <a:pPr>
              <a:lnSpc>
                <a:spcPct val="80000"/>
              </a:lnSpc>
              <a:buFont typeface="Monotype Sorts" pitchFamily="2" charset="2"/>
              <a:buNone/>
            </a:pPr>
            <a:endParaRPr lang="en-US" altLang="en-US" sz="2000" b="1" dirty="0" smtClean="0">
              <a:solidFill>
                <a:srgbClr val="FF3300"/>
              </a:solidFill>
            </a:endParaRPr>
          </a:p>
          <a:p>
            <a:pPr lvl="1">
              <a:lnSpc>
                <a:spcPct val="80000"/>
              </a:lnSpc>
              <a:buClr>
                <a:srgbClr val="FF0000"/>
              </a:buClr>
              <a:buFont typeface="Wingdings" panose="05000000000000000000" pitchFamily="2" charset="2"/>
              <a:buChar char="Ø"/>
            </a:pPr>
            <a:r>
              <a:rPr lang="en-US" altLang="en-US" sz="1800" b="1" dirty="0" smtClean="0"/>
              <a:t>agitation </a:t>
            </a:r>
          </a:p>
          <a:p>
            <a:pPr lvl="1">
              <a:lnSpc>
                <a:spcPct val="80000"/>
              </a:lnSpc>
              <a:buClr>
                <a:srgbClr val="FF0000"/>
              </a:buClr>
              <a:buFont typeface="Wingdings" panose="05000000000000000000" pitchFamily="2" charset="2"/>
              <a:buChar char="Ø"/>
            </a:pPr>
            <a:r>
              <a:rPr lang="en-US" altLang="en-US" sz="1800" b="1" dirty="0" smtClean="0"/>
              <a:t>depression/anxiety </a:t>
            </a:r>
          </a:p>
          <a:p>
            <a:pPr lvl="1">
              <a:lnSpc>
                <a:spcPct val="80000"/>
              </a:lnSpc>
              <a:buClr>
                <a:srgbClr val="FF0000"/>
              </a:buClr>
              <a:buFont typeface="Wingdings" panose="05000000000000000000" pitchFamily="2" charset="2"/>
              <a:buChar char="Ø"/>
            </a:pPr>
            <a:r>
              <a:rPr lang="en-US" altLang="en-US" sz="1800" b="1" dirty="0" smtClean="0"/>
              <a:t>intense craving  </a:t>
            </a:r>
          </a:p>
          <a:p>
            <a:pPr lvl="1">
              <a:lnSpc>
                <a:spcPct val="80000"/>
              </a:lnSpc>
              <a:buClr>
                <a:srgbClr val="FF0000"/>
              </a:buClr>
              <a:buFont typeface="Wingdings" panose="05000000000000000000" pitchFamily="2" charset="2"/>
              <a:buChar char="Ø"/>
            </a:pPr>
            <a:r>
              <a:rPr lang="en-US" altLang="en-US" sz="1800" b="1" dirty="0" smtClean="0"/>
              <a:t>extreme fatigue </a:t>
            </a:r>
          </a:p>
          <a:p>
            <a:pPr lvl="1">
              <a:lnSpc>
                <a:spcPct val="80000"/>
              </a:lnSpc>
              <a:buClr>
                <a:srgbClr val="FF0000"/>
              </a:buClr>
              <a:buFont typeface="Wingdings" panose="05000000000000000000" pitchFamily="2" charset="2"/>
              <a:buChar char="Ø"/>
            </a:pPr>
            <a:r>
              <a:rPr lang="en-US" altLang="en-US" sz="1800" b="1" dirty="0" smtClean="0"/>
              <a:t>angry outbursts </a:t>
            </a:r>
          </a:p>
          <a:p>
            <a:pPr lvl="1">
              <a:lnSpc>
                <a:spcPct val="80000"/>
              </a:lnSpc>
              <a:buClr>
                <a:srgbClr val="FF0000"/>
              </a:buClr>
              <a:buFont typeface="Wingdings" panose="05000000000000000000" pitchFamily="2" charset="2"/>
              <a:buChar char="Ø"/>
            </a:pPr>
            <a:r>
              <a:rPr lang="en-US" altLang="en-US" sz="1800" b="1" dirty="0" smtClean="0"/>
              <a:t>lack of motivation </a:t>
            </a:r>
          </a:p>
          <a:p>
            <a:pPr lvl="1">
              <a:lnSpc>
                <a:spcPct val="80000"/>
              </a:lnSpc>
              <a:buClr>
                <a:srgbClr val="FF0000"/>
              </a:buClr>
              <a:buFont typeface="Wingdings" panose="05000000000000000000" pitchFamily="2" charset="2"/>
              <a:buChar char="Ø"/>
            </a:pPr>
            <a:r>
              <a:rPr lang="en-US" altLang="en-US" sz="1800" b="1" dirty="0" smtClean="0"/>
              <a:t>nausea/vomiting </a:t>
            </a:r>
          </a:p>
          <a:p>
            <a:pPr lvl="1">
              <a:lnSpc>
                <a:spcPct val="80000"/>
              </a:lnSpc>
              <a:buClr>
                <a:srgbClr val="FF0000"/>
              </a:buClr>
              <a:buFont typeface="Wingdings" panose="05000000000000000000" pitchFamily="2" charset="2"/>
              <a:buChar char="Ø"/>
            </a:pPr>
            <a:r>
              <a:rPr lang="en-US" altLang="en-US" sz="1800" b="1" dirty="0" smtClean="0"/>
              <a:t>shaking </a:t>
            </a:r>
          </a:p>
          <a:p>
            <a:pPr lvl="1">
              <a:lnSpc>
                <a:spcPct val="80000"/>
              </a:lnSpc>
              <a:buClr>
                <a:srgbClr val="FF0000"/>
              </a:buClr>
              <a:buFont typeface="Wingdings" panose="05000000000000000000" pitchFamily="2" charset="2"/>
              <a:buChar char="Ø"/>
            </a:pPr>
            <a:r>
              <a:rPr lang="en-US" altLang="en-US" sz="1800" b="1" dirty="0" smtClean="0"/>
              <a:t>irritability </a:t>
            </a:r>
          </a:p>
          <a:p>
            <a:pPr lvl="1">
              <a:lnSpc>
                <a:spcPct val="80000"/>
              </a:lnSpc>
              <a:buClr>
                <a:srgbClr val="FF0000"/>
              </a:buClr>
              <a:buFont typeface="Wingdings" panose="05000000000000000000" pitchFamily="2" charset="2"/>
              <a:buChar char="Ø"/>
            </a:pPr>
            <a:r>
              <a:rPr lang="en-US" altLang="en-US" sz="1800" b="1" dirty="0" smtClean="0"/>
              <a:t>muscle pain</a:t>
            </a:r>
          </a:p>
          <a:p>
            <a:pPr lvl="1">
              <a:lnSpc>
                <a:spcPct val="80000"/>
              </a:lnSpc>
              <a:buClr>
                <a:srgbClr val="FF0000"/>
              </a:buClr>
              <a:buFont typeface="Wingdings" panose="05000000000000000000" pitchFamily="2" charset="2"/>
              <a:buChar char="Ø"/>
            </a:pPr>
            <a:r>
              <a:rPr lang="en-US" altLang="en-US" sz="1800" b="1" dirty="0" smtClean="0"/>
              <a:t>disturbed sleep</a:t>
            </a:r>
          </a:p>
          <a:p>
            <a:pPr lvl="1">
              <a:lnSpc>
                <a:spcPct val="80000"/>
              </a:lnSpc>
              <a:buClr>
                <a:srgbClr val="FF0000"/>
              </a:buClr>
              <a:buFont typeface="Wingdings" panose="05000000000000000000" pitchFamily="2" charset="2"/>
              <a:buChar char="Ø"/>
            </a:pPr>
            <a:r>
              <a:rPr lang="en-US" altLang="en-US" sz="1800" b="1" dirty="0" smtClean="0"/>
              <a:t>formication</a:t>
            </a:r>
          </a:p>
        </p:txBody>
      </p:sp>
      <p:pic>
        <p:nvPicPr>
          <p:cNvPr id="58373" name="Picture 9" descr="cocaine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290" y="373753"/>
            <a:ext cx="1188065" cy="84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See the source image"/>
          <p:cNvPicPr>
            <a:picLocks/>
          </p:cNvPicPr>
          <p:nvPr/>
        </p:nvPicPr>
        <p:blipFill rotWithShape="1">
          <a:blip r:embed="rId4">
            <a:extLst>
              <a:ext uri="{28A0092B-C50C-407E-A947-70E740481C1C}">
                <a14:useLocalDpi xmlns:a14="http://schemas.microsoft.com/office/drawing/2010/main" val="0"/>
              </a:ext>
            </a:extLst>
          </a:blip>
          <a:srcRect t="29132" b="10162"/>
          <a:stretch/>
        </p:blipFill>
        <p:spPr bwMode="auto">
          <a:xfrm>
            <a:off x="3429000" y="2438400"/>
            <a:ext cx="5449844" cy="364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rack cocain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308" y="373753"/>
            <a:ext cx="1033692" cy="81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4742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0" y="0"/>
            <a:ext cx="9143999" cy="6858000"/>
          </a:xfrm>
          <a:prstGeom prst="rect">
            <a:avLst/>
          </a:prstGeom>
        </p:spPr>
      </p:pic>
      <p:pic>
        <p:nvPicPr>
          <p:cNvPr id="6" name="Picture 5"/>
          <p:cNvPicPr>
            <a:picLocks noChangeAspect="1"/>
          </p:cNvPicPr>
          <p:nvPr/>
        </p:nvPicPr>
        <p:blipFill>
          <a:blip r:embed="rId4"/>
          <a:stretch>
            <a:fillRect/>
          </a:stretch>
        </p:blipFill>
        <p:spPr>
          <a:xfrm>
            <a:off x="6553200" y="4876800"/>
            <a:ext cx="2438400" cy="1865272"/>
          </a:xfrm>
          <a:prstGeom prst="rect">
            <a:avLst/>
          </a:prstGeom>
        </p:spPr>
      </p:pic>
    </p:spTree>
    <p:extLst>
      <p:ext uri="{BB962C8B-B14F-4D97-AF65-F5344CB8AC3E}">
        <p14:creationId xmlns:p14="http://schemas.microsoft.com/office/powerpoint/2010/main" val="245998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chor="ctr"/>
          <a:lstStyle/>
          <a:p>
            <a:r>
              <a:rPr lang="en-US" altLang="en-US" sz="4800" dirty="0" smtClean="0"/>
              <a:t>CNSS</a:t>
            </a:r>
            <a:r>
              <a:rPr lang="en-US" altLang="en-US" dirty="0" smtClean="0"/>
              <a:t> </a:t>
            </a:r>
            <a:r>
              <a:rPr lang="en-US" altLang="en-US" sz="4800" dirty="0" smtClean="0"/>
              <a:t>Withdrawal</a:t>
            </a:r>
          </a:p>
        </p:txBody>
      </p:sp>
      <p:sp>
        <p:nvSpPr>
          <p:cNvPr id="59395" name="Rectangle 3"/>
          <p:cNvSpPr>
            <a:spLocks noGrp="1" noChangeArrowheads="1"/>
          </p:cNvSpPr>
          <p:nvPr>
            <p:ph idx="1"/>
          </p:nvPr>
        </p:nvSpPr>
        <p:spPr>
          <a:xfrm>
            <a:off x="406400" y="1885949"/>
            <a:ext cx="8585200" cy="4687455"/>
          </a:xfrm>
        </p:spPr>
        <p:txBody>
          <a:bodyPr/>
          <a:lstStyle/>
          <a:p>
            <a:pPr>
              <a:lnSpc>
                <a:spcPct val="80000"/>
              </a:lnSpc>
              <a:buFont typeface="Monotype Sorts" pitchFamily="2" charset="2"/>
              <a:buNone/>
            </a:pPr>
            <a:r>
              <a:rPr lang="en-US" altLang="en-US" sz="2800" b="1" dirty="0" smtClean="0">
                <a:solidFill>
                  <a:srgbClr val="FF3300"/>
                </a:solidFill>
              </a:rPr>
              <a:t>Amphetamine/</a:t>
            </a:r>
            <a:r>
              <a:rPr lang="en-US" altLang="en-US" sz="2800" b="1" dirty="0" smtClean="0">
                <a:solidFill>
                  <a:srgbClr val="FF0000"/>
                </a:solidFill>
              </a:rPr>
              <a:t>Methamphetamine/Cathinone</a:t>
            </a:r>
          </a:p>
          <a:p>
            <a:pPr>
              <a:lnSpc>
                <a:spcPct val="80000"/>
              </a:lnSpc>
              <a:buFont typeface="Monotype Sorts" pitchFamily="2" charset="2"/>
              <a:buNone/>
            </a:pPr>
            <a:r>
              <a:rPr lang="en-US" altLang="en-US" sz="2800" b="1" dirty="0" smtClean="0">
                <a:solidFill>
                  <a:srgbClr val="FF0000"/>
                </a:solidFill>
              </a:rPr>
              <a:t>Withdrawal</a:t>
            </a:r>
            <a:endParaRPr lang="en-US" altLang="en-US" sz="2800" b="1" dirty="0" smtClean="0">
              <a:solidFill>
                <a:srgbClr val="FF3300"/>
              </a:solidFill>
            </a:endParaRPr>
          </a:p>
          <a:p>
            <a:pPr lvl="1">
              <a:lnSpc>
                <a:spcPct val="80000"/>
              </a:lnSpc>
              <a:buClr>
                <a:srgbClr val="FF0000"/>
              </a:buClr>
              <a:buFont typeface="Wingdings" panose="05000000000000000000" pitchFamily="2" charset="2"/>
              <a:buChar char="Ø"/>
            </a:pPr>
            <a:r>
              <a:rPr lang="en-US" altLang="en-US" sz="1800" b="1" dirty="0" smtClean="0"/>
              <a:t>moderate to severe depression/anxiety</a:t>
            </a:r>
          </a:p>
          <a:p>
            <a:pPr lvl="1">
              <a:lnSpc>
                <a:spcPct val="80000"/>
              </a:lnSpc>
              <a:buClr>
                <a:srgbClr val="FF0000"/>
              </a:buClr>
              <a:buFont typeface="Wingdings" panose="05000000000000000000" pitchFamily="2" charset="2"/>
              <a:buChar char="Ø"/>
            </a:pPr>
            <a:r>
              <a:rPr lang="en-US" altLang="en-US" sz="1800" b="1" dirty="0" smtClean="0"/>
              <a:t>sweating and/or rapid pulse </a:t>
            </a:r>
          </a:p>
          <a:p>
            <a:pPr lvl="1">
              <a:lnSpc>
                <a:spcPct val="80000"/>
              </a:lnSpc>
              <a:buClr>
                <a:srgbClr val="FF0000"/>
              </a:buClr>
              <a:buFont typeface="Wingdings" panose="05000000000000000000" pitchFamily="2" charset="2"/>
              <a:buChar char="Ø"/>
            </a:pPr>
            <a:r>
              <a:rPr lang="en-US" altLang="en-US" sz="1800" b="1" dirty="0" smtClean="0"/>
              <a:t>increased shakiness </a:t>
            </a:r>
          </a:p>
          <a:p>
            <a:pPr lvl="1">
              <a:lnSpc>
                <a:spcPct val="80000"/>
              </a:lnSpc>
              <a:buClr>
                <a:srgbClr val="FF0000"/>
              </a:buClr>
              <a:buFont typeface="Wingdings" panose="05000000000000000000" pitchFamily="2" charset="2"/>
              <a:buChar char="Ø"/>
            </a:pPr>
            <a:r>
              <a:rPr lang="en-US" altLang="en-US" sz="1800" b="1" dirty="0" smtClean="0"/>
              <a:t>exhaustion/insomnia</a:t>
            </a:r>
          </a:p>
          <a:p>
            <a:pPr lvl="1">
              <a:lnSpc>
                <a:spcPct val="80000"/>
              </a:lnSpc>
              <a:buClr>
                <a:srgbClr val="FF0000"/>
              </a:buClr>
              <a:buFont typeface="Wingdings" panose="05000000000000000000" pitchFamily="2" charset="2"/>
              <a:buChar char="Ø"/>
            </a:pPr>
            <a:r>
              <a:rPr lang="en-US" altLang="en-US" sz="1800" b="1" dirty="0" smtClean="0"/>
              <a:t>very deep or disturbed sleep</a:t>
            </a:r>
          </a:p>
          <a:p>
            <a:pPr lvl="1">
              <a:lnSpc>
                <a:spcPct val="80000"/>
              </a:lnSpc>
              <a:buClr>
                <a:srgbClr val="FF0000"/>
              </a:buClr>
              <a:buFont typeface="Wingdings" panose="05000000000000000000" pitchFamily="2" charset="2"/>
              <a:buChar char="Ø"/>
            </a:pPr>
            <a:r>
              <a:rPr lang="en-US" altLang="en-US" sz="1800" b="1" dirty="0" smtClean="0"/>
              <a:t>psychotic reactions including hallucinations (auditory, visual and </a:t>
            </a:r>
            <a:r>
              <a:rPr lang="en-US" altLang="en-US" sz="1800" b="1" dirty="0" smtClean="0"/>
              <a:t>formication</a:t>
            </a:r>
            <a:r>
              <a:rPr lang="en-US" altLang="en-US" sz="1800" b="1" dirty="0" smtClean="0"/>
              <a:t>)</a:t>
            </a:r>
          </a:p>
          <a:p>
            <a:pPr lvl="1">
              <a:lnSpc>
                <a:spcPct val="80000"/>
              </a:lnSpc>
              <a:buClr>
                <a:srgbClr val="FF0000"/>
              </a:buClr>
              <a:buFont typeface="Wingdings" panose="05000000000000000000" pitchFamily="2" charset="2"/>
              <a:buChar char="Ø"/>
            </a:pPr>
            <a:r>
              <a:rPr lang="en-US" altLang="en-US" sz="1800" b="1" dirty="0" smtClean="0"/>
              <a:t>mental confusion</a:t>
            </a:r>
          </a:p>
          <a:p>
            <a:pPr lvl="1">
              <a:lnSpc>
                <a:spcPct val="80000"/>
              </a:lnSpc>
              <a:buClr>
                <a:srgbClr val="FF0000"/>
              </a:buClr>
              <a:buFont typeface="Wingdings" panose="05000000000000000000" pitchFamily="2" charset="2"/>
              <a:buChar char="Ø"/>
            </a:pPr>
            <a:r>
              <a:rPr lang="en-US" altLang="en-US" sz="1800" b="1" dirty="0" smtClean="0"/>
              <a:t>suicidal/homicidal ideation</a:t>
            </a:r>
          </a:p>
          <a:p>
            <a:pPr lvl="1">
              <a:lnSpc>
                <a:spcPct val="80000"/>
              </a:lnSpc>
              <a:buClr>
                <a:srgbClr val="FF0000"/>
              </a:buClr>
              <a:buFont typeface="Wingdings" panose="05000000000000000000" pitchFamily="2" charset="2"/>
              <a:buChar char="Ø"/>
            </a:pPr>
            <a:r>
              <a:rPr lang="en-US" altLang="en-US" sz="1800" b="1" dirty="0" smtClean="0"/>
              <a:t>Jumpiness/restlessness/irritability </a:t>
            </a:r>
          </a:p>
          <a:p>
            <a:pPr lvl="1">
              <a:lnSpc>
                <a:spcPct val="80000"/>
              </a:lnSpc>
              <a:buClr>
                <a:srgbClr val="FF0000"/>
              </a:buClr>
              <a:buFont typeface="Wingdings" panose="05000000000000000000" pitchFamily="2" charset="2"/>
              <a:buChar char="Ø"/>
            </a:pPr>
            <a:r>
              <a:rPr lang="en-US" altLang="en-US" sz="1800" b="1" dirty="0" smtClean="0"/>
              <a:t>convulsions </a:t>
            </a:r>
          </a:p>
          <a:p>
            <a:pPr lvl="1">
              <a:lnSpc>
                <a:spcPct val="80000"/>
              </a:lnSpc>
              <a:buClr>
                <a:srgbClr val="FF0000"/>
              </a:buClr>
              <a:buFont typeface="Wingdings" panose="05000000000000000000" pitchFamily="2" charset="2"/>
              <a:buChar char="Ø"/>
            </a:pPr>
            <a:r>
              <a:rPr lang="en-US" altLang="en-US" sz="1800" b="1" dirty="0" smtClean="0"/>
              <a:t>craving</a:t>
            </a:r>
          </a:p>
          <a:p>
            <a:pPr lvl="1">
              <a:lnSpc>
                <a:spcPct val="80000"/>
              </a:lnSpc>
              <a:buClr>
                <a:srgbClr val="FF0000"/>
              </a:buClr>
              <a:buFont typeface="Wingdings" panose="05000000000000000000" pitchFamily="2" charset="2"/>
              <a:buChar char="Ø"/>
            </a:pPr>
            <a:r>
              <a:rPr lang="en-US" altLang="en-US" sz="1800" b="1" dirty="0" smtClean="0"/>
              <a:t>intense hunger </a:t>
            </a:r>
          </a:p>
        </p:txBody>
      </p:sp>
      <p:pic>
        <p:nvPicPr>
          <p:cNvPr id="5" name="Picture 2" descr="http://cache.gawkerassets.com/assets/images/7/2011/02/bathsal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799" y="4419600"/>
            <a:ext cx="3218329" cy="2153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Cocaine </a:t>
            </a:r>
            <a:r>
              <a:rPr lang="en-US" dirty="0" smtClean="0"/>
              <a:t>&amp; Alcohol</a:t>
            </a:r>
            <a:endParaRPr lang="en-US" dirty="0"/>
          </a:p>
        </p:txBody>
      </p:sp>
      <p:sp>
        <p:nvSpPr>
          <p:cNvPr id="3" name="Content Placeholder 2"/>
          <p:cNvSpPr>
            <a:spLocks noGrp="1"/>
          </p:cNvSpPr>
          <p:nvPr>
            <p:ph idx="1"/>
          </p:nvPr>
        </p:nvSpPr>
        <p:spPr/>
        <p:txBody>
          <a:bodyPr/>
          <a:lstStyle/>
          <a:p>
            <a:r>
              <a:rPr lang="en-US" dirty="0"/>
              <a:t>Cocaine is particularly dangerous to use with </a:t>
            </a:r>
            <a:r>
              <a:rPr lang="en-US" dirty="0" smtClean="0"/>
              <a:t>alcohol, </a:t>
            </a:r>
            <a:r>
              <a:rPr lang="en-US" dirty="0"/>
              <a:t>as the combination produces a powerful toxin in the body called </a:t>
            </a:r>
            <a:r>
              <a:rPr lang="en-US" b="1" dirty="0" err="1"/>
              <a:t>cocaethylene</a:t>
            </a:r>
            <a:r>
              <a:rPr lang="en-US" b="1" dirty="0"/>
              <a:t>.</a:t>
            </a:r>
            <a:r>
              <a:rPr lang="en-US" dirty="0"/>
              <a:t> </a:t>
            </a:r>
            <a:r>
              <a:rPr lang="en-US" dirty="0" err="1"/>
              <a:t>Cocaethylene</a:t>
            </a:r>
            <a:r>
              <a:rPr lang="en-US" dirty="0"/>
              <a:t> is </a:t>
            </a:r>
            <a:r>
              <a:rPr lang="en-US" i="1" dirty="0"/>
              <a:t>eliminated even slower from the body than cocaine and can intensify the </a:t>
            </a:r>
            <a:r>
              <a:rPr lang="en-US" i="1" dirty="0" err="1"/>
              <a:t>cardiotoxic</a:t>
            </a:r>
            <a:r>
              <a:rPr lang="en-US" i="1" dirty="0"/>
              <a:t> effects</a:t>
            </a:r>
            <a:r>
              <a:rPr lang="en-US" dirty="0"/>
              <a:t>, for example by further increasing the heart rate and enhancing the concentration of cocaine in the bloodstream</a:t>
            </a:r>
          </a:p>
          <a:p>
            <a:endParaRPr lang="en-US" dirty="0"/>
          </a:p>
        </p:txBody>
      </p:sp>
    </p:spTree>
    <p:extLst>
      <p:ext uri="{BB962C8B-B14F-4D97-AF65-F5344CB8AC3E}">
        <p14:creationId xmlns:p14="http://schemas.microsoft.com/office/powerpoint/2010/main" val="6697090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Cocaine &amp; Heroin</a:t>
            </a:r>
            <a:endParaRPr lang="en-US" dirty="0"/>
          </a:p>
        </p:txBody>
      </p:sp>
      <p:sp>
        <p:nvSpPr>
          <p:cNvPr id="3" name="Content Placeholder 2"/>
          <p:cNvSpPr>
            <a:spLocks noGrp="1"/>
          </p:cNvSpPr>
          <p:nvPr>
            <p:ph idx="1"/>
          </p:nvPr>
        </p:nvSpPr>
        <p:spPr/>
        <p:txBody>
          <a:bodyPr/>
          <a:lstStyle/>
          <a:p>
            <a:r>
              <a:rPr lang="en-US" dirty="0"/>
              <a:t>Another specific combination that can quickly be fatal is that of cocaine and heroin, also known as a “speedball.” Both of these substances have very powerful opposing effects, which may cause the subjective effects of each drug seem less intense. This can lead the user to take very high or unpredictable doses, thereby increasing their risk of lethal overdose.</a:t>
            </a:r>
          </a:p>
          <a:p>
            <a:endParaRPr lang="en-US" dirty="0"/>
          </a:p>
        </p:txBody>
      </p:sp>
    </p:spTree>
    <p:extLst>
      <p:ext uri="{BB962C8B-B14F-4D97-AF65-F5344CB8AC3E}">
        <p14:creationId xmlns:p14="http://schemas.microsoft.com/office/powerpoint/2010/main" val="28119706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chor="ctr"/>
          <a:lstStyle/>
          <a:p>
            <a:pPr>
              <a:buFont typeface="Monotype Sorts" pitchFamily="2" charset="2"/>
              <a:buNone/>
            </a:pPr>
            <a:r>
              <a:rPr lang="en-US" altLang="en-US" sz="4800" b="1" dirty="0" smtClean="0">
                <a:solidFill>
                  <a:srgbClr val="FF3300"/>
                </a:solidFill>
              </a:rPr>
              <a:t>MDMA</a:t>
            </a:r>
            <a:endParaRPr lang="en-US" altLang="en-US" sz="4800" b="1" dirty="0">
              <a:solidFill>
                <a:srgbClr val="FF3300"/>
              </a:solidFill>
            </a:endParaRPr>
          </a:p>
        </p:txBody>
      </p:sp>
      <p:pic>
        <p:nvPicPr>
          <p:cNvPr id="60420" name="Picture 5" descr="MDM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430355" cy="112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21712"/>
          <a:stretch/>
        </p:blipFill>
        <p:spPr bwMode="auto">
          <a:xfrm>
            <a:off x="406400" y="1676400"/>
            <a:ext cx="8531569" cy="5014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190500" y="76200"/>
            <a:ext cx="5753100" cy="3810000"/>
          </a:xfrm>
          <a:noFill/>
          <a:ln w="57150">
            <a:solidFill>
              <a:srgbClr val="00B0F0"/>
            </a:solidFill>
          </a:ln>
        </p:spPr>
        <p:txBody>
          <a:bodyPr>
            <a:normAutofit fontScale="92500" lnSpcReduction="20000"/>
          </a:bodyPr>
          <a:lstStyle/>
          <a:p>
            <a:pPr marL="0" indent="0">
              <a:lnSpc>
                <a:spcPct val="90000"/>
              </a:lnSpc>
              <a:buClr>
                <a:srgbClr val="FF0000"/>
              </a:buClr>
              <a:buNone/>
            </a:pPr>
            <a:r>
              <a:rPr lang="en-US" altLang="en-US" sz="4800" dirty="0">
                <a:effectLst>
                  <a:outerShdw blurRad="38100" dist="38100" dir="2700000" algn="tl">
                    <a:srgbClr val="000000">
                      <a:alpha val="43137"/>
                    </a:srgbClr>
                  </a:outerShdw>
                </a:effectLst>
                <a:latin typeface="+mj-lt"/>
              </a:rPr>
              <a:t>Psychedelics </a:t>
            </a:r>
            <a:endParaRPr lang="en-US" altLang="en-US" sz="4800" dirty="0" smtClean="0">
              <a:effectLst>
                <a:outerShdw blurRad="38100" dist="38100" dir="2700000" algn="tl">
                  <a:srgbClr val="000000">
                    <a:alpha val="43137"/>
                  </a:srgbClr>
                </a:outerShdw>
              </a:effectLst>
              <a:latin typeface="+mj-lt"/>
            </a:endParaRPr>
          </a:p>
          <a:p>
            <a:pPr marL="0" indent="0">
              <a:lnSpc>
                <a:spcPct val="90000"/>
              </a:lnSpc>
              <a:buClr>
                <a:srgbClr val="FF0000"/>
              </a:buClr>
              <a:buNone/>
            </a:pPr>
            <a:endParaRPr lang="en-US" altLang="en-US" sz="2400" dirty="0" smtClean="0">
              <a:effectLst>
                <a:outerShdw blurRad="38100" dist="38100" dir="2700000" algn="tl">
                  <a:srgbClr val="000000">
                    <a:alpha val="43137"/>
                  </a:srgbClr>
                </a:outerShdw>
              </a:effectLst>
            </a:endParaRPr>
          </a:p>
          <a:p>
            <a:pPr lvl="1">
              <a:lnSpc>
                <a:spcPct val="90000"/>
              </a:lnSpc>
              <a:buClr>
                <a:schemeClr val="bg1"/>
              </a:buClr>
              <a:buFont typeface="Wingdings" panose="05000000000000000000" pitchFamily="2" charset="2"/>
              <a:buChar char="Ø"/>
            </a:pPr>
            <a:r>
              <a:rPr lang="en-US" altLang="en-US" b="1" dirty="0" smtClean="0">
                <a:ln w="3175">
                  <a:solidFill>
                    <a:schemeClr val="bg1"/>
                  </a:solidFill>
                </a:ln>
                <a:effectLst/>
              </a:rPr>
              <a:t>Three broad categories: </a:t>
            </a:r>
          </a:p>
          <a:p>
            <a:pPr lvl="2">
              <a:lnSpc>
                <a:spcPct val="90000"/>
              </a:lnSpc>
              <a:buClr>
                <a:schemeClr val="bg1"/>
              </a:buClr>
              <a:buFont typeface="Wingdings" panose="05000000000000000000" pitchFamily="2" charset="2"/>
              <a:buChar char="Ø"/>
            </a:pPr>
            <a:r>
              <a:rPr lang="en-US" altLang="en-US" b="1" dirty="0" smtClean="0">
                <a:ln w="3175">
                  <a:solidFill>
                    <a:schemeClr val="bg1"/>
                  </a:solidFill>
                </a:ln>
                <a:effectLst/>
              </a:rPr>
              <a:t>hallucinogens, dissociatives, and </a:t>
            </a:r>
            <a:r>
              <a:rPr lang="en-US" altLang="en-US" b="1" dirty="0" err="1" smtClean="0">
                <a:ln w="3175">
                  <a:solidFill>
                    <a:schemeClr val="bg1"/>
                  </a:solidFill>
                </a:ln>
                <a:effectLst/>
              </a:rPr>
              <a:t>entactogens</a:t>
            </a:r>
            <a:r>
              <a:rPr lang="en-US" altLang="en-US" b="1" dirty="0" smtClean="0">
                <a:ln w="3175">
                  <a:solidFill>
                    <a:schemeClr val="bg1"/>
                  </a:solidFill>
                </a:ln>
                <a:effectLst/>
              </a:rPr>
              <a:t>/entheogens. </a:t>
            </a:r>
          </a:p>
          <a:p>
            <a:pPr lvl="1">
              <a:lnSpc>
                <a:spcPct val="90000"/>
              </a:lnSpc>
              <a:buClr>
                <a:schemeClr val="bg1"/>
              </a:buClr>
              <a:buFont typeface="Wingdings" panose="05000000000000000000" pitchFamily="2" charset="2"/>
              <a:buChar char="Ø"/>
            </a:pPr>
            <a:r>
              <a:rPr lang="en-US" altLang="en-US" b="1" dirty="0" smtClean="0">
                <a:ln w="3175">
                  <a:solidFill>
                    <a:schemeClr val="bg1"/>
                  </a:solidFill>
                </a:ln>
                <a:effectLst/>
              </a:rPr>
              <a:t>Subjective changes in perception, thought, emotion and consciousness. </a:t>
            </a:r>
          </a:p>
          <a:p>
            <a:pPr lvl="1">
              <a:lnSpc>
                <a:spcPct val="90000"/>
              </a:lnSpc>
              <a:buClr>
                <a:schemeClr val="bg1"/>
              </a:buClr>
              <a:buFont typeface="Wingdings" panose="05000000000000000000" pitchFamily="2" charset="2"/>
              <a:buChar char="Ø"/>
            </a:pPr>
            <a:r>
              <a:rPr lang="en-US" altLang="en-US" b="1" dirty="0" smtClean="0">
                <a:ln w="3175">
                  <a:solidFill>
                    <a:schemeClr val="bg1"/>
                  </a:solidFill>
                </a:ln>
                <a:effectLst/>
              </a:rPr>
              <a:t>Unlike other drugs, hallucinogens do not merely amplify familiar states of mind, but rather induce experiences that are qualitatively different from those of ordinary consciousness. </a:t>
            </a:r>
          </a:p>
          <a:p>
            <a:pPr lvl="1">
              <a:lnSpc>
                <a:spcPct val="90000"/>
              </a:lnSpc>
              <a:buClr>
                <a:schemeClr val="bg1"/>
              </a:buClr>
              <a:buFont typeface="Wingdings" panose="05000000000000000000" pitchFamily="2" charset="2"/>
              <a:buChar char="Ø"/>
            </a:pPr>
            <a:r>
              <a:rPr lang="en-US" altLang="en-US" b="1" dirty="0" smtClean="0">
                <a:ln w="3175">
                  <a:solidFill>
                    <a:schemeClr val="bg1"/>
                  </a:solidFill>
                </a:ln>
                <a:effectLst/>
              </a:rPr>
              <a:t>These experiences are often compared to non-ordinary forms of consciousness such as trance, meditation, and dreams </a:t>
            </a:r>
          </a:p>
        </p:txBody>
      </p:sp>
      <p:sp>
        <p:nvSpPr>
          <p:cNvPr id="2" name="Rectangle 1"/>
          <p:cNvSpPr/>
          <p:nvPr/>
        </p:nvSpPr>
        <p:spPr>
          <a:xfrm>
            <a:off x="360485" y="3886200"/>
            <a:ext cx="8877300" cy="3724096"/>
          </a:xfrm>
          <a:prstGeom prst="rect">
            <a:avLst/>
          </a:prstGeom>
        </p:spPr>
        <p:txBody>
          <a:bodyPr wrap="square" numCol="2">
            <a:spAutoFit/>
          </a:bodyPr>
          <a:lstStyle/>
          <a:p>
            <a:pPr marL="457200" indent="-457200">
              <a:spcBef>
                <a:spcPct val="20000"/>
              </a:spcBef>
              <a:buClr>
                <a:srgbClr val="FF0000"/>
              </a:buClr>
              <a:buFont typeface="Wingdings" panose="05000000000000000000" pitchFamily="2" charset="2"/>
              <a:buChar char="Ø"/>
            </a:pPr>
            <a:r>
              <a:rPr kumimoji="1" lang="en-US" altLang="en-US" sz="3200" b="1" dirty="0">
                <a:latin typeface="Tahoma" charset="0"/>
              </a:rPr>
              <a:t>Phencyclidine- PCP</a:t>
            </a:r>
            <a:r>
              <a:rPr kumimoji="1" lang="en-US" altLang="en-US" sz="3200" dirty="0">
                <a:latin typeface="Tahoma" charset="0"/>
              </a:rPr>
              <a:t> </a:t>
            </a:r>
            <a:r>
              <a:rPr kumimoji="1" lang="en-US" altLang="en-US" sz="2000" dirty="0">
                <a:latin typeface="Tahoma" charset="0"/>
              </a:rPr>
              <a:t>(</a:t>
            </a:r>
            <a:r>
              <a:rPr kumimoji="1" lang="en-US" altLang="en-US" sz="2000" i="1" dirty="0" err="1">
                <a:latin typeface="Tahoma" charset="0"/>
              </a:rPr>
              <a:t>phenylcyclohexylpiperidine</a:t>
            </a:r>
            <a:r>
              <a:rPr kumimoji="1" lang="en-US" altLang="en-US" sz="2000" dirty="0">
                <a:latin typeface="Tahoma" charset="0"/>
              </a:rPr>
              <a:t>),  is a dissociative drug formerly used as an anesthetic agent, exhibiting hallucinogenic and neurotoxic effects. </a:t>
            </a:r>
          </a:p>
          <a:p>
            <a:pPr marL="857250" lvl="1" indent="-457200">
              <a:spcBef>
                <a:spcPct val="20000"/>
              </a:spcBef>
              <a:buClr>
                <a:srgbClr val="FF0000"/>
              </a:buClr>
              <a:buFont typeface="Wingdings" panose="05000000000000000000" pitchFamily="2" charset="2"/>
              <a:buChar char="Ø"/>
            </a:pPr>
            <a:endParaRPr kumimoji="1" lang="en-US" altLang="en-US" sz="2000" dirty="0" smtClean="0">
              <a:latin typeface="Tahoma" charset="0"/>
            </a:endParaRPr>
          </a:p>
          <a:p>
            <a:pPr marL="857250" lvl="1" indent="-457200">
              <a:spcBef>
                <a:spcPct val="20000"/>
              </a:spcBef>
              <a:buClr>
                <a:srgbClr val="FF0000"/>
              </a:buClr>
              <a:buFont typeface="Wingdings" panose="05000000000000000000" pitchFamily="2" charset="2"/>
              <a:buChar char="Ø"/>
            </a:pPr>
            <a:endParaRPr kumimoji="1" lang="en-US" altLang="en-US" sz="2000" dirty="0">
              <a:latin typeface="Tahoma" charset="0"/>
            </a:endParaRPr>
          </a:p>
          <a:p>
            <a:pPr marL="857250" lvl="1" indent="-457200">
              <a:spcBef>
                <a:spcPct val="20000"/>
              </a:spcBef>
              <a:buClr>
                <a:srgbClr val="FF0000"/>
              </a:buClr>
              <a:buFont typeface="Wingdings" panose="05000000000000000000" pitchFamily="2" charset="2"/>
              <a:buChar char="Ø"/>
            </a:pPr>
            <a:endParaRPr kumimoji="1" lang="en-US" altLang="en-US" sz="2000" dirty="0" smtClean="0">
              <a:latin typeface="Tahoma" charset="0"/>
            </a:endParaRPr>
          </a:p>
          <a:p>
            <a:pPr marL="857250" lvl="1" indent="-457200">
              <a:spcBef>
                <a:spcPct val="20000"/>
              </a:spcBef>
              <a:buClr>
                <a:srgbClr val="FF0000"/>
              </a:buClr>
              <a:buFont typeface="Wingdings" panose="05000000000000000000" pitchFamily="2" charset="2"/>
              <a:buChar char="Ø"/>
            </a:pPr>
            <a:r>
              <a:rPr kumimoji="1" lang="en-US" altLang="en-US" sz="2000" dirty="0" smtClean="0">
                <a:latin typeface="Tahoma" charset="0"/>
              </a:rPr>
              <a:t>Angel </a:t>
            </a:r>
            <a:r>
              <a:rPr kumimoji="1" lang="en-US" altLang="en-US" sz="2000" dirty="0">
                <a:latin typeface="Tahoma" charset="0"/>
              </a:rPr>
              <a:t>Dust, </a:t>
            </a:r>
          </a:p>
          <a:p>
            <a:pPr marL="857250" lvl="1" indent="-457200">
              <a:spcBef>
                <a:spcPct val="20000"/>
              </a:spcBef>
              <a:buClr>
                <a:srgbClr val="FF0000"/>
              </a:buClr>
              <a:buFont typeface="Wingdings" panose="05000000000000000000" pitchFamily="2" charset="2"/>
              <a:buChar char="Ø"/>
            </a:pPr>
            <a:r>
              <a:rPr kumimoji="1" lang="en-US" altLang="en-US" sz="2000" dirty="0">
                <a:latin typeface="Tahoma" charset="0"/>
              </a:rPr>
              <a:t>Rocket Fuel, </a:t>
            </a:r>
          </a:p>
          <a:p>
            <a:pPr marL="857250" lvl="1" indent="-457200">
              <a:spcBef>
                <a:spcPct val="20000"/>
              </a:spcBef>
              <a:buClr>
                <a:srgbClr val="FF0000"/>
              </a:buClr>
              <a:buFont typeface="Wingdings" panose="05000000000000000000" pitchFamily="2" charset="2"/>
              <a:buChar char="Ø"/>
            </a:pPr>
            <a:r>
              <a:rPr kumimoji="1" lang="en-US" altLang="en-US" sz="2000" dirty="0">
                <a:latin typeface="Tahoma" charset="0"/>
              </a:rPr>
              <a:t>Wet, </a:t>
            </a:r>
          </a:p>
          <a:p>
            <a:pPr marL="857250" lvl="1" indent="-457200">
              <a:spcBef>
                <a:spcPct val="20000"/>
              </a:spcBef>
              <a:buClr>
                <a:srgbClr val="FF0000"/>
              </a:buClr>
              <a:buFont typeface="Wingdings" panose="05000000000000000000" pitchFamily="2" charset="2"/>
              <a:buChar char="Ø"/>
            </a:pPr>
            <a:r>
              <a:rPr kumimoji="1" lang="en-US" altLang="en-US" sz="2000" dirty="0" err="1">
                <a:latin typeface="Tahoma" charset="0"/>
              </a:rPr>
              <a:t>Sherm</a:t>
            </a:r>
            <a:r>
              <a:rPr kumimoji="1" lang="en-US" altLang="en-US" sz="2000" dirty="0">
                <a:latin typeface="Tahoma" charset="0"/>
              </a:rPr>
              <a:t>, </a:t>
            </a:r>
          </a:p>
          <a:p>
            <a:pPr marL="857250" lvl="1" indent="-457200">
              <a:spcBef>
                <a:spcPct val="20000"/>
              </a:spcBef>
              <a:buClr>
                <a:srgbClr val="FF0000"/>
              </a:buClr>
              <a:buFont typeface="Wingdings" panose="05000000000000000000" pitchFamily="2" charset="2"/>
              <a:buChar char="Ø"/>
            </a:pPr>
            <a:r>
              <a:rPr kumimoji="1" lang="en-US" altLang="en-US" sz="2000" dirty="0" err="1">
                <a:latin typeface="Tahoma" charset="0"/>
              </a:rPr>
              <a:t>Heemie</a:t>
            </a:r>
            <a:r>
              <a:rPr kumimoji="1" lang="en-US" altLang="en-US" sz="2000" dirty="0">
                <a:latin typeface="Tahoma" charset="0"/>
              </a:rPr>
              <a:t>,</a:t>
            </a:r>
          </a:p>
          <a:p>
            <a:pPr marL="857250" lvl="1" indent="-457200">
              <a:spcBef>
                <a:spcPct val="20000"/>
              </a:spcBef>
              <a:buClr>
                <a:srgbClr val="FF0000"/>
              </a:buClr>
              <a:buFont typeface="Wingdings" panose="05000000000000000000" pitchFamily="2" charset="2"/>
              <a:buChar char="Ø"/>
            </a:pPr>
            <a:r>
              <a:rPr kumimoji="1" lang="en-US" altLang="en-US" sz="2000" dirty="0">
                <a:latin typeface="Tahoma" charset="0"/>
              </a:rPr>
              <a:t>Embalming Fluid, </a:t>
            </a:r>
          </a:p>
          <a:p>
            <a:pPr marL="857250" lvl="1" indent="-457200">
              <a:spcBef>
                <a:spcPct val="20000"/>
              </a:spcBef>
              <a:buClr>
                <a:srgbClr val="FF0000"/>
              </a:buClr>
              <a:buFont typeface="Wingdings" panose="05000000000000000000" pitchFamily="2" charset="2"/>
              <a:buChar char="Ø"/>
            </a:pPr>
            <a:r>
              <a:rPr kumimoji="1" lang="en-US" altLang="en-US" sz="2000" dirty="0">
                <a:latin typeface="Tahoma" charset="0"/>
              </a:rPr>
              <a:t>many other names. </a:t>
            </a:r>
            <a:endParaRPr kumimoji="1" lang="en-US" altLang="en-US" sz="2000" dirty="0">
              <a:latin typeface="Tahoma" charset="0"/>
            </a:endParaRPr>
          </a:p>
        </p:txBody>
      </p:sp>
      <p:pic>
        <p:nvPicPr>
          <p:cNvPr id="4" name="Picture 6" descr="P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767" y="571500"/>
            <a:ext cx="26304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2000" fill="hold"/>
                                        <p:tgtEl>
                                          <p:spTgt spid="61443"/>
                                        </p:tgtEl>
                                        <p:attrNameLst>
                                          <p:attrName>ppt_w</p:attrName>
                                        </p:attrNameLst>
                                      </p:cBhvr>
                                      <p:tavLst>
                                        <p:tav tm="0">
                                          <p:val>
                                            <p:fltVal val="0"/>
                                          </p:val>
                                        </p:tav>
                                        <p:tav tm="100000">
                                          <p:val>
                                            <p:strVal val="#ppt_w"/>
                                          </p:val>
                                        </p:tav>
                                      </p:tavLst>
                                    </p:anim>
                                    <p:anim calcmode="lin" valueType="num">
                                      <p:cBhvr>
                                        <p:cTn id="8" dur="2000" fill="hold"/>
                                        <p:tgtEl>
                                          <p:spTgt spid="61443"/>
                                        </p:tgtEl>
                                        <p:attrNameLst>
                                          <p:attrName>ppt_h</p:attrName>
                                        </p:attrNameLst>
                                      </p:cBhvr>
                                      <p:tavLst>
                                        <p:tav tm="0">
                                          <p:val>
                                            <p:fltVal val="0"/>
                                          </p:val>
                                        </p:tav>
                                        <p:tav tm="100000">
                                          <p:val>
                                            <p:strVal val="#ppt_h"/>
                                          </p:val>
                                        </p:tav>
                                      </p:tavLst>
                                    </p:anim>
                                    <p:anim calcmode="lin" valueType="num">
                                      <p:cBhvr>
                                        <p:cTn id="9" dur="2000" fill="hold"/>
                                        <p:tgtEl>
                                          <p:spTgt spid="61443"/>
                                        </p:tgtEl>
                                        <p:attrNameLst>
                                          <p:attrName>style.rotation</p:attrName>
                                        </p:attrNameLst>
                                      </p:cBhvr>
                                      <p:tavLst>
                                        <p:tav tm="0">
                                          <p:val>
                                            <p:fltVal val="90"/>
                                          </p:val>
                                        </p:tav>
                                        <p:tav tm="100000">
                                          <p:val>
                                            <p:fltVal val="0"/>
                                          </p:val>
                                        </p:tav>
                                      </p:tavLst>
                                    </p:anim>
                                    <p:animEffect transition="in" filter="fade">
                                      <p:cBhvr>
                                        <p:cTn id="10" dur="20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dirty="0" smtClean="0"/>
              <a:t>Psychedelics </a:t>
            </a:r>
          </a:p>
        </p:txBody>
      </p:sp>
      <p:sp>
        <p:nvSpPr>
          <p:cNvPr id="63491" name="Rectangle 3"/>
          <p:cNvSpPr>
            <a:spLocks noChangeArrowheads="1"/>
          </p:cNvSpPr>
          <p:nvPr/>
        </p:nvSpPr>
        <p:spPr bwMode="auto">
          <a:xfrm>
            <a:off x="2743200" y="1676400"/>
            <a:ext cx="5867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rgbClr val="FF0000"/>
              </a:buClr>
              <a:buFont typeface="Wingdings" panose="05000000000000000000" pitchFamily="2" charset="2"/>
              <a:buChar char="Ø"/>
            </a:pPr>
            <a:r>
              <a:rPr kumimoji="1" lang="en-US" altLang="en-US" sz="1800" b="1" dirty="0">
                <a:latin typeface="Tahoma" charset="0"/>
              </a:rPr>
              <a:t>PCP is stored in the brain for up to 2 weeks</a:t>
            </a:r>
          </a:p>
          <a:p>
            <a:pPr lvl="1">
              <a:spcBef>
                <a:spcPct val="20000"/>
              </a:spcBef>
              <a:buClr>
                <a:srgbClr val="FF0000"/>
              </a:buClr>
              <a:buFont typeface="Wingdings" panose="05000000000000000000" pitchFamily="2" charset="2"/>
              <a:buChar char="Ø"/>
            </a:pPr>
            <a:r>
              <a:rPr kumimoji="1" lang="en-US" altLang="en-US" sz="1800" b="1" dirty="0">
                <a:latin typeface="Tahoma" charset="0"/>
              </a:rPr>
              <a:t>effects include:</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extreme slowness of thoughts, words and actions</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staggering and balance problems</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slow and strange speech</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numbness, nausea, vomiting</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profuse sweating, hallucination</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involuntary eye movement</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double vision</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Chronic use of PCP can cause a toxic psychosis that can take days or weeks to clear. </a:t>
            </a:r>
          </a:p>
          <a:p>
            <a:pPr marL="1200150" lvl="2" indent="-285750">
              <a:spcBef>
                <a:spcPct val="20000"/>
              </a:spcBef>
              <a:buClr>
                <a:srgbClr val="FF0000"/>
              </a:buClr>
              <a:buFont typeface="Wingdings" panose="05000000000000000000" pitchFamily="2" charset="2"/>
              <a:buChar char="§"/>
            </a:pPr>
            <a:r>
              <a:rPr kumimoji="1" lang="en-US" altLang="en-US" sz="1600" b="1" dirty="0">
                <a:latin typeface="Tahoma" charset="0"/>
              </a:rPr>
              <a:t>No specific acute withdrawal symptoms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79" y="2717800"/>
            <a:ext cx="326136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dirty="0" smtClean="0"/>
              <a:t>Psychedelics </a:t>
            </a:r>
          </a:p>
        </p:txBody>
      </p:sp>
      <p:pic>
        <p:nvPicPr>
          <p:cNvPr id="64515" name="Picture 5" descr="LSD-Albert-Hofmann7jan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52600"/>
            <a:ext cx="3276600" cy="386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6"/>
          <p:cNvSpPr>
            <a:spLocks noChangeArrowheads="1"/>
          </p:cNvSpPr>
          <p:nvPr/>
        </p:nvSpPr>
        <p:spPr bwMode="auto">
          <a:xfrm>
            <a:off x="228600" y="2438400"/>
            <a:ext cx="6121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Clr>
                <a:srgbClr val="FF0000"/>
              </a:buClr>
              <a:buFont typeface="Wingdings" panose="05000000000000000000" pitchFamily="2" charset="2"/>
              <a:buChar char="Ø"/>
            </a:pPr>
            <a:r>
              <a:rPr kumimoji="1" lang="en-US" altLang="en-US" sz="2000" b="1" dirty="0">
                <a:latin typeface="Tahoma" charset="0"/>
              </a:rPr>
              <a:t>Other </a:t>
            </a:r>
            <a:r>
              <a:rPr kumimoji="1" lang="en-US" altLang="en-US" sz="2000" b="1" dirty="0" smtClean="0">
                <a:latin typeface="Tahoma" charset="0"/>
              </a:rPr>
              <a:t>psychedelic </a:t>
            </a:r>
            <a:r>
              <a:rPr kumimoji="1" lang="en-US" altLang="en-US" sz="2000" b="1" dirty="0">
                <a:latin typeface="Tahoma" charset="0"/>
              </a:rPr>
              <a:t>drugs include</a:t>
            </a:r>
          </a:p>
          <a:p>
            <a:pPr lvl="1">
              <a:spcBef>
                <a:spcPct val="20000"/>
              </a:spcBef>
              <a:buClr>
                <a:srgbClr val="FF0000"/>
              </a:buClr>
              <a:buFont typeface="Wingdings" panose="05000000000000000000" pitchFamily="2" charset="2"/>
              <a:buChar char="§"/>
            </a:pPr>
            <a:r>
              <a:rPr kumimoji="1" lang="en-US" altLang="en-US" sz="1800" b="1" dirty="0">
                <a:latin typeface="Tahoma" charset="0"/>
              </a:rPr>
              <a:t>LSD</a:t>
            </a:r>
          </a:p>
          <a:p>
            <a:pPr lvl="1">
              <a:spcBef>
                <a:spcPct val="20000"/>
              </a:spcBef>
              <a:buClr>
                <a:srgbClr val="FF0000"/>
              </a:buClr>
              <a:buFont typeface="Wingdings" panose="05000000000000000000" pitchFamily="2" charset="2"/>
              <a:buChar char="§"/>
            </a:pPr>
            <a:r>
              <a:rPr kumimoji="1" lang="en-US" altLang="en-US" sz="1800" b="1" dirty="0">
                <a:latin typeface="Tahoma" charset="0"/>
              </a:rPr>
              <a:t>Psilocybin (mushrooms)</a:t>
            </a:r>
          </a:p>
          <a:p>
            <a:pPr lvl="1">
              <a:spcBef>
                <a:spcPct val="20000"/>
              </a:spcBef>
              <a:buClr>
                <a:srgbClr val="FF0000"/>
              </a:buClr>
              <a:buFont typeface="Wingdings" panose="05000000000000000000" pitchFamily="2" charset="2"/>
              <a:buChar char="§"/>
            </a:pPr>
            <a:r>
              <a:rPr kumimoji="1" lang="en-US" altLang="en-US" sz="1800" b="1" dirty="0">
                <a:latin typeface="Tahoma" charset="0"/>
              </a:rPr>
              <a:t>Mescaline</a:t>
            </a:r>
          </a:p>
          <a:p>
            <a:pPr lvl="1">
              <a:spcBef>
                <a:spcPct val="20000"/>
              </a:spcBef>
              <a:buClr>
                <a:srgbClr val="FF0000"/>
              </a:buClr>
              <a:buFont typeface="Wingdings" panose="05000000000000000000" pitchFamily="2" charset="2"/>
              <a:buChar char="§"/>
            </a:pPr>
            <a:r>
              <a:rPr kumimoji="1" lang="en-US" altLang="en-US" sz="1800" b="1" dirty="0">
                <a:latin typeface="Tahoma" charset="0"/>
              </a:rPr>
              <a:t>DMT</a:t>
            </a:r>
          </a:p>
          <a:p>
            <a:pPr lvl="1">
              <a:spcBef>
                <a:spcPct val="20000"/>
              </a:spcBef>
              <a:buClr>
                <a:srgbClr val="FF0000"/>
              </a:buClr>
              <a:buFont typeface="Wingdings" panose="05000000000000000000" pitchFamily="2" charset="2"/>
              <a:buChar char="§"/>
            </a:pPr>
            <a:r>
              <a:rPr kumimoji="1" lang="en-US" altLang="en-US" sz="1800" b="1" dirty="0">
                <a:latin typeface="Tahoma" charset="0"/>
              </a:rPr>
              <a:t>Ketamine</a:t>
            </a:r>
          </a:p>
          <a:p>
            <a:pPr lvl="1">
              <a:spcBef>
                <a:spcPct val="20000"/>
              </a:spcBef>
              <a:buClr>
                <a:srgbClr val="FF0000"/>
              </a:buClr>
              <a:buFont typeface="Wingdings" panose="05000000000000000000" pitchFamily="2" charset="2"/>
              <a:buChar char="§"/>
            </a:pPr>
            <a:r>
              <a:rPr kumimoji="1" lang="en-US" altLang="en-US" sz="1800" b="1" dirty="0">
                <a:latin typeface="Tahoma" charset="0"/>
              </a:rPr>
              <a:t>Nitrous Oxide</a:t>
            </a:r>
          </a:p>
          <a:p>
            <a:pPr lvl="1">
              <a:spcBef>
                <a:spcPct val="20000"/>
              </a:spcBef>
              <a:buClr>
                <a:srgbClr val="FF0000"/>
              </a:buClr>
              <a:buFont typeface="Wingdings" panose="05000000000000000000" pitchFamily="2" charset="2"/>
              <a:buChar char="§"/>
            </a:pPr>
            <a:r>
              <a:rPr kumimoji="1" lang="en-US" altLang="en-US" sz="1800" b="1" dirty="0" smtClean="0">
                <a:latin typeface="Tahoma" charset="0"/>
              </a:rPr>
              <a:t>DXM</a:t>
            </a:r>
          </a:p>
          <a:p>
            <a:pPr lvl="1">
              <a:spcBef>
                <a:spcPct val="20000"/>
              </a:spcBef>
              <a:buClr>
                <a:srgbClr val="FF0000"/>
              </a:buClr>
              <a:buFont typeface="Wingdings" panose="05000000000000000000" pitchFamily="2" charset="2"/>
              <a:buChar char="§"/>
            </a:pPr>
            <a:r>
              <a:rPr kumimoji="1" lang="en-US" altLang="en-US" sz="1800" b="1" dirty="0" smtClean="0">
                <a:latin typeface="Tahoma" charset="0"/>
              </a:rPr>
              <a:t> “Designer Drugs”</a:t>
            </a:r>
          </a:p>
          <a:p>
            <a:pPr lvl="1">
              <a:spcBef>
                <a:spcPct val="20000"/>
              </a:spcBef>
              <a:buClr>
                <a:schemeClr val="accent2"/>
              </a:buClr>
              <a:buFont typeface="Monotype Sorts" pitchFamily="2" charset="2"/>
              <a:buChar char="y"/>
            </a:pPr>
            <a:endParaRPr kumimoji="1" lang="en-US" altLang="en-US" sz="1800" b="1" dirty="0">
              <a:latin typeface="Tahoma" charset="0"/>
            </a:endParaRPr>
          </a:p>
        </p:txBody>
      </p:sp>
      <p:sp>
        <p:nvSpPr>
          <p:cNvPr id="64517" name="Text Box 7"/>
          <p:cNvSpPr txBox="1">
            <a:spLocks noChangeArrowheads="1"/>
          </p:cNvSpPr>
          <p:nvPr/>
        </p:nvSpPr>
        <p:spPr bwMode="auto">
          <a:xfrm>
            <a:off x="6248400" y="6035675"/>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a:t>Hoffman synthesized LSD in 1938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ctr"/>
            <a:r>
              <a:rPr lang="en-US" altLang="en-US" b="1" dirty="0" smtClean="0">
                <a:solidFill>
                  <a:srgbClr val="FF0000"/>
                </a:solidFill>
              </a:rPr>
              <a:t>Important to note...</a:t>
            </a:r>
            <a:endParaRPr lang="en-US" altLang="en-US" dirty="0" smtClean="0">
              <a:solidFill>
                <a:srgbClr val="FF0000"/>
              </a:solidFill>
            </a:endParaRPr>
          </a:p>
        </p:txBody>
      </p:sp>
      <p:sp>
        <p:nvSpPr>
          <p:cNvPr id="65539" name="Rectangle 3"/>
          <p:cNvSpPr>
            <a:spLocks noGrp="1" noChangeArrowheads="1"/>
          </p:cNvSpPr>
          <p:nvPr>
            <p:ph idx="1"/>
          </p:nvPr>
        </p:nvSpPr>
        <p:spPr>
          <a:xfrm>
            <a:off x="482600" y="1828800"/>
            <a:ext cx="5003800" cy="4876799"/>
          </a:xfrm>
        </p:spPr>
        <p:txBody>
          <a:bodyPr anchor="ctr"/>
          <a:lstStyle/>
          <a:p>
            <a:pPr>
              <a:buClr>
                <a:srgbClr val="FF0000"/>
              </a:buClr>
              <a:buFont typeface="Wingdings" panose="05000000000000000000" pitchFamily="2" charset="2"/>
              <a:buChar char="Ø"/>
            </a:pPr>
            <a:r>
              <a:rPr lang="en-US" altLang="en-US" sz="2400" b="1" dirty="0" smtClean="0"/>
              <a:t>Amphetamines and Psychedelics can cause psychotic reactions.  Inmates under the influence of these drugs may become extremely violent and destructive.  </a:t>
            </a:r>
          </a:p>
          <a:p>
            <a:pPr>
              <a:buClr>
                <a:srgbClr val="FF0000"/>
              </a:buClr>
              <a:buFont typeface="Wingdings" panose="05000000000000000000" pitchFamily="2" charset="2"/>
              <a:buChar char="Ø"/>
            </a:pPr>
            <a:r>
              <a:rPr lang="en-US" altLang="en-US" sz="2400" b="1" dirty="0" smtClean="0"/>
              <a:t>Officers must know symptoms of these drugs and handle these </a:t>
            </a:r>
            <a:r>
              <a:rPr lang="en-US" altLang="en-US" sz="2400" b="1" dirty="0" smtClean="0"/>
              <a:t>individuals with </a:t>
            </a:r>
            <a:r>
              <a:rPr lang="en-US" altLang="en-US" sz="2400" b="1" dirty="0" smtClean="0"/>
              <a:t>caution.</a:t>
            </a:r>
            <a:endParaRPr lang="en-US" altLang="en-US" sz="2400" dirty="0" smtClean="0"/>
          </a:p>
        </p:txBody>
      </p:sp>
      <p:pic>
        <p:nvPicPr>
          <p:cNvPr id="4" name="Picture 3"/>
          <p:cNvPicPr>
            <a:picLocks noChangeAspect="1"/>
          </p:cNvPicPr>
          <p:nvPr/>
        </p:nvPicPr>
        <p:blipFill>
          <a:blip r:embed="rId3"/>
          <a:stretch>
            <a:fillRect/>
          </a:stretch>
        </p:blipFill>
        <p:spPr>
          <a:xfrm>
            <a:off x="5689146" y="1794640"/>
            <a:ext cx="3454853" cy="5063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ctrTitle"/>
          </p:nvPr>
        </p:nvSpPr>
        <p:spPr/>
        <p:txBody>
          <a:bodyPr/>
          <a:lstStyle/>
          <a:p>
            <a:r>
              <a:rPr lang="en-US" altLang="en-US" smtClean="0"/>
              <a:t>Thank you</a:t>
            </a:r>
          </a:p>
        </p:txBody>
      </p:sp>
      <p:sp>
        <p:nvSpPr>
          <p:cNvPr id="2" name="Subtitle 1"/>
          <p:cNvSpPr>
            <a:spLocks noGrp="1"/>
          </p:cNvSpPr>
          <p:nvPr>
            <p:ph type="subTitle" idx="1"/>
          </p:nvPr>
        </p:nvSpPr>
        <p:spPr>
          <a:xfrm>
            <a:off x="1574800" y="3124200"/>
            <a:ext cx="6400800" cy="1771650"/>
          </a:xfrm>
        </p:spPr>
        <p:txBody>
          <a:bodyPr>
            <a:normAutofit fontScale="85000" lnSpcReduction="20000"/>
          </a:bodyPr>
          <a:lstStyle/>
          <a:p>
            <a:r>
              <a:rPr lang="en-US" sz="6000" dirty="0" smtClean="0"/>
              <a:t>Any Questions or Comments?</a:t>
            </a:r>
            <a:endParaRPr lang="en-US" sz="6000" dirty="0"/>
          </a:p>
        </p:txBody>
      </p:sp>
    </p:spTree>
  </p:cSld>
  <p:clrMapOvr>
    <a:masterClrMapping/>
  </p:clrMapOvr>
  <p:transition spd="slow" advClick="0" advTm="6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 y="533400"/>
            <a:ext cx="7772400" cy="1143000"/>
          </a:xfrm>
        </p:spPr>
        <p:txBody>
          <a:bodyPr/>
          <a:lstStyle/>
          <a:p>
            <a:r>
              <a:rPr lang="en-US" altLang="en-US" b="1" dirty="0" smtClean="0"/>
              <a:t>Alcohol Withdrawal</a:t>
            </a:r>
            <a:br>
              <a:rPr lang="en-US" altLang="en-US" b="1" dirty="0" smtClean="0"/>
            </a:br>
            <a:r>
              <a:rPr lang="en-US" altLang="en-US" b="1" dirty="0" smtClean="0"/>
              <a:t>       </a:t>
            </a:r>
            <a:endParaRPr lang="en-US" altLang="en-US" dirty="0" smtClean="0"/>
          </a:p>
        </p:txBody>
      </p:sp>
      <p:sp>
        <p:nvSpPr>
          <p:cNvPr id="45059" name="Rectangle 3"/>
          <p:cNvSpPr>
            <a:spLocks noGrp="1" noChangeArrowheads="1"/>
          </p:cNvSpPr>
          <p:nvPr>
            <p:ph sz="half" idx="2"/>
          </p:nvPr>
        </p:nvSpPr>
        <p:spPr>
          <a:xfrm>
            <a:off x="406400" y="1905000"/>
            <a:ext cx="5689600" cy="4572000"/>
          </a:xfrm>
        </p:spPr>
        <p:txBody>
          <a:bodyPr/>
          <a:lstStyle/>
          <a:p>
            <a:pPr>
              <a:lnSpc>
                <a:spcPct val="80000"/>
              </a:lnSpc>
              <a:buFont typeface="Monotype Sorts" pitchFamily="2" charset="2"/>
              <a:buNone/>
            </a:pPr>
            <a:r>
              <a:rPr lang="en-US" altLang="en-US" sz="3200" b="1" dirty="0" smtClean="0">
                <a:solidFill>
                  <a:srgbClr val="FF3300"/>
                </a:solidFill>
              </a:rPr>
              <a:t>Seizures</a:t>
            </a:r>
          </a:p>
          <a:p>
            <a:pPr lvl="1">
              <a:lnSpc>
                <a:spcPct val="80000"/>
              </a:lnSpc>
              <a:buClr>
                <a:srgbClr val="FF0000"/>
              </a:buClr>
              <a:buFont typeface="Wingdings" panose="05000000000000000000" pitchFamily="2" charset="2"/>
              <a:buChar char="Ø"/>
            </a:pPr>
            <a:r>
              <a:rPr lang="en-US" altLang="en-US" sz="2000" b="1" dirty="0" smtClean="0"/>
              <a:t>May occur within 7 to 48 hours after inmate has stopped drinking</a:t>
            </a:r>
          </a:p>
          <a:p>
            <a:pPr lvl="1">
              <a:lnSpc>
                <a:spcPct val="80000"/>
              </a:lnSpc>
              <a:buClr>
                <a:srgbClr val="FF0000"/>
              </a:buClr>
              <a:buFont typeface="Wingdings" panose="05000000000000000000" pitchFamily="2" charset="2"/>
              <a:buChar char="Ø"/>
            </a:pPr>
            <a:r>
              <a:rPr lang="en-US" altLang="en-US" sz="2000" b="1" dirty="0" smtClean="0"/>
              <a:t> Similar to epileptic seizures</a:t>
            </a:r>
          </a:p>
          <a:p>
            <a:pPr lvl="1">
              <a:lnSpc>
                <a:spcPct val="80000"/>
              </a:lnSpc>
              <a:buClr>
                <a:srgbClr val="FF0000"/>
              </a:buClr>
              <a:buFont typeface="Wingdings" panose="05000000000000000000" pitchFamily="2" charset="2"/>
              <a:buChar char="Ø"/>
            </a:pPr>
            <a:endParaRPr lang="en-US" altLang="en-US" sz="2000" b="1" dirty="0" smtClean="0"/>
          </a:p>
          <a:p>
            <a:pPr>
              <a:lnSpc>
                <a:spcPct val="80000"/>
              </a:lnSpc>
              <a:buClr>
                <a:srgbClr val="FF0000"/>
              </a:buClr>
              <a:buFont typeface="Wingdings" panose="05000000000000000000" pitchFamily="2" charset="2"/>
              <a:buChar char="Ø"/>
            </a:pPr>
            <a:r>
              <a:rPr lang="en-US" altLang="en-US" sz="2000" b="1" dirty="0" smtClean="0"/>
              <a:t>Treatment</a:t>
            </a:r>
          </a:p>
          <a:p>
            <a:pPr lvl="1">
              <a:lnSpc>
                <a:spcPct val="80000"/>
              </a:lnSpc>
              <a:buClr>
                <a:srgbClr val="FF0000"/>
              </a:buClr>
              <a:buFont typeface="Wingdings" panose="05000000000000000000" pitchFamily="2" charset="2"/>
              <a:buChar char="Ø"/>
            </a:pPr>
            <a:r>
              <a:rPr lang="en-US" altLang="en-US" sz="2000" b="1" dirty="0" smtClean="0"/>
              <a:t>Officer should treat each as grand mal attack</a:t>
            </a:r>
          </a:p>
          <a:p>
            <a:pPr lvl="1">
              <a:lnSpc>
                <a:spcPct val="80000"/>
              </a:lnSpc>
              <a:buClr>
                <a:srgbClr val="FF0000"/>
              </a:buClr>
              <a:buFont typeface="Wingdings" panose="05000000000000000000" pitchFamily="2" charset="2"/>
              <a:buChar char="Ø"/>
            </a:pPr>
            <a:r>
              <a:rPr lang="en-US" altLang="en-US" sz="2000" b="1" dirty="0" smtClean="0"/>
              <a:t>Patient is provided with a second mattress for the floor for safety</a:t>
            </a:r>
          </a:p>
          <a:p>
            <a:pPr lvl="1">
              <a:lnSpc>
                <a:spcPct val="80000"/>
              </a:lnSpc>
              <a:buClr>
                <a:srgbClr val="FF0000"/>
              </a:buClr>
              <a:buFont typeface="Wingdings" panose="05000000000000000000" pitchFamily="2" charset="2"/>
              <a:buChar char="Ø"/>
            </a:pPr>
            <a:r>
              <a:rPr lang="en-US" altLang="en-US" sz="2000" b="1" dirty="0" smtClean="0"/>
              <a:t>If inmate does not regain consciousness or it lasts more than 2 minutes, transfer to hospital</a:t>
            </a:r>
          </a:p>
        </p:txBody>
      </p:sp>
      <p:pic>
        <p:nvPicPr>
          <p:cNvPr id="2" name="Picture 1"/>
          <p:cNvPicPr>
            <a:picLocks noChangeAspect="1"/>
          </p:cNvPicPr>
          <p:nvPr/>
        </p:nvPicPr>
        <p:blipFill>
          <a:blip r:embed="rId3"/>
          <a:stretch>
            <a:fillRect/>
          </a:stretch>
        </p:blipFill>
        <p:spPr>
          <a:xfrm>
            <a:off x="6096000" y="4572000"/>
            <a:ext cx="2853175" cy="2182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b="1" dirty="0" smtClean="0"/>
              <a:t>Alcohol Withdrawal</a:t>
            </a:r>
            <a:br>
              <a:rPr lang="en-US" altLang="en-US" b="1" dirty="0" smtClean="0"/>
            </a:br>
            <a:endParaRPr lang="en-US" altLang="en-US" dirty="0" smtClean="0"/>
          </a:p>
        </p:txBody>
      </p:sp>
      <p:sp>
        <p:nvSpPr>
          <p:cNvPr id="46083" name="Rectangle 3"/>
          <p:cNvSpPr>
            <a:spLocks noGrp="1" noChangeArrowheads="1"/>
          </p:cNvSpPr>
          <p:nvPr>
            <p:ph sz="half" idx="2"/>
          </p:nvPr>
        </p:nvSpPr>
        <p:spPr>
          <a:xfrm>
            <a:off x="406400" y="1905000"/>
            <a:ext cx="7137400" cy="3352800"/>
          </a:xfrm>
        </p:spPr>
        <p:txBody>
          <a:bodyPr/>
          <a:lstStyle/>
          <a:p>
            <a:pPr>
              <a:lnSpc>
                <a:spcPct val="90000"/>
              </a:lnSpc>
              <a:buFont typeface="Monotype Sorts" pitchFamily="2" charset="2"/>
              <a:buNone/>
            </a:pPr>
            <a:r>
              <a:rPr lang="en-US" altLang="en-US" sz="3200" b="1" dirty="0" smtClean="0">
                <a:solidFill>
                  <a:srgbClr val="FF3300"/>
                </a:solidFill>
              </a:rPr>
              <a:t>Auditory Hallucinations</a:t>
            </a:r>
          </a:p>
          <a:p>
            <a:pPr>
              <a:lnSpc>
                <a:spcPct val="90000"/>
              </a:lnSpc>
              <a:buClr>
                <a:srgbClr val="FF0000"/>
              </a:buClr>
              <a:buFont typeface="Wingdings" panose="05000000000000000000" pitchFamily="2" charset="2"/>
              <a:buChar char="Ø"/>
            </a:pPr>
            <a:r>
              <a:rPr lang="en-US" altLang="en-US" sz="2400" dirty="0" smtClean="0"/>
              <a:t>May occur between 12 and 48 hours after inmate has stopped drinking</a:t>
            </a:r>
          </a:p>
          <a:p>
            <a:pPr lvl="1">
              <a:lnSpc>
                <a:spcPct val="90000"/>
              </a:lnSpc>
              <a:buClr>
                <a:srgbClr val="FF0000"/>
              </a:buClr>
              <a:buFont typeface="Wingdings" panose="05000000000000000000" pitchFamily="2" charset="2"/>
              <a:buChar char="§"/>
            </a:pPr>
            <a:r>
              <a:rPr lang="en-US" altLang="en-US" dirty="0" smtClean="0"/>
              <a:t>Inmate complains of hearing voices</a:t>
            </a:r>
          </a:p>
          <a:p>
            <a:pPr>
              <a:lnSpc>
                <a:spcPct val="90000"/>
              </a:lnSpc>
              <a:buClr>
                <a:srgbClr val="FF0000"/>
              </a:buClr>
              <a:buFont typeface="Wingdings" panose="05000000000000000000" pitchFamily="2" charset="2"/>
              <a:buChar char="Ø"/>
            </a:pPr>
            <a:r>
              <a:rPr lang="en-US" altLang="en-US" sz="2400" dirty="0" smtClean="0"/>
              <a:t>Treatment</a:t>
            </a:r>
          </a:p>
          <a:p>
            <a:pPr lvl="1">
              <a:lnSpc>
                <a:spcPct val="90000"/>
              </a:lnSpc>
              <a:buClr>
                <a:srgbClr val="FF0000"/>
              </a:buClr>
              <a:buFont typeface="Wingdings" panose="05000000000000000000" pitchFamily="2" charset="2"/>
              <a:buChar char="§"/>
            </a:pPr>
            <a:r>
              <a:rPr lang="en-US" altLang="en-US" dirty="0" smtClean="0"/>
              <a:t>This can be considered a medical emergency and the nurse on duty should be called immediately</a:t>
            </a:r>
          </a:p>
          <a:p>
            <a:pPr lvl="1">
              <a:lnSpc>
                <a:spcPct val="90000"/>
              </a:lnSpc>
              <a:buClr>
                <a:srgbClr val="FF0000"/>
              </a:buClr>
              <a:buFont typeface="Wingdings" panose="05000000000000000000" pitchFamily="2" charset="2"/>
              <a:buChar char="§"/>
            </a:pPr>
            <a:endParaRPr lang="en-US" altLang="en-US" dirty="0" smtClean="0"/>
          </a:p>
        </p:txBody>
      </p:sp>
      <p:pic>
        <p:nvPicPr>
          <p:cNvPr id="2" name="Picture 1"/>
          <p:cNvPicPr>
            <a:picLocks noChangeAspect="1"/>
          </p:cNvPicPr>
          <p:nvPr/>
        </p:nvPicPr>
        <p:blipFill>
          <a:blip r:embed="rId3"/>
          <a:stretch>
            <a:fillRect/>
          </a:stretch>
        </p:blipFill>
        <p:spPr>
          <a:xfrm>
            <a:off x="6138425" y="4792022"/>
            <a:ext cx="2700775" cy="2065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324269"/>
            <a:ext cx="7772400" cy="1143000"/>
          </a:xfrm>
        </p:spPr>
        <p:txBody>
          <a:bodyPr>
            <a:normAutofit fontScale="90000"/>
          </a:bodyPr>
          <a:lstStyle/>
          <a:p>
            <a:r>
              <a:rPr lang="en-US" altLang="en-US" b="1" dirty="0" smtClean="0"/>
              <a:t>Alcohol </a:t>
            </a:r>
            <a:br>
              <a:rPr lang="en-US" altLang="en-US" b="1" dirty="0" smtClean="0"/>
            </a:br>
            <a:r>
              <a:rPr lang="en-US" altLang="en-US" b="1" dirty="0" smtClean="0"/>
              <a:t>Withdrawal</a:t>
            </a:r>
            <a:br>
              <a:rPr lang="en-US" altLang="en-US" b="1" dirty="0" smtClean="0"/>
            </a:br>
            <a:endParaRPr lang="en-US" altLang="en-US" dirty="0" smtClean="0"/>
          </a:p>
        </p:txBody>
      </p:sp>
      <p:sp>
        <p:nvSpPr>
          <p:cNvPr id="47107" name="Rectangle 5"/>
          <p:cNvSpPr>
            <a:spLocks noGrp="1" noChangeArrowheads="1"/>
          </p:cNvSpPr>
          <p:nvPr>
            <p:ph idx="1"/>
          </p:nvPr>
        </p:nvSpPr>
        <p:spPr>
          <a:xfrm>
            <a:off x="0" y="1600200"/>
            <a:ext cx="9144000" cy="5181600"/>
          </a:xfrm>
          <a:prstGeom prst="roundRect">
            <a:avLst/>
          </a:prstGeom>
          <a:solidFill>
            <a:schemeClr val="bg1">
              <a:lumMod val="95000"/>
              <a:alpha val="65098"/>
            </a:schemeClr>
          </a:solidFill>
        </p:spPr>
        <p:txBody>
          <a:bodyPr>
            <a:normAutofit fontScale="92500" lnSpcReduction="20000"/>
          </a:bodyPr>
          <a:lstStyle/>
          <a:p>
            <a:pPr>
              <a:buClr>
                <a:srgbClr val="FF0000"/>
              </a:buClr>
              <a:buFont typeface="Wingdings" panose="05000000000000000000" pitchFamily="2" charset="2"/>
              <a:buChar char="Ø"/>
            </a:pPr>
            <a:r>
              <a:rPr lang="en-US" altLang="en-US" sz="3600" b="1" dirty="0" smtClean="0"/>
              <a:t>DT’s  </a:t>
            </a:r>
            <a:r>
              <a:rPr lang="en-US" altLang="en-US" sz="2000" b="1" dirty="0" smtClean="0">
                <a:latin typeface="Times New Roman" pitchFamily="18" charset="0"/>
              </a:rPr>
              <a:t>(delirium tremens)</a:t>
            </a:r>
          </a:p>
          <a:p>
            <a:pPr lvl="1">
              <a:buClr>
                <a:srgbClr val="FF0000"/>
              </a:buClr>
              <a:buFont typeface="Wingdings" panose="05000000000000000000" pitchFamily="2" charset="2"/>
              <a:buChar char="Ø"/>
            </a:pPr>
            <a:r>
              <a:rPr lang="en-US" altLang="en-US" sz="2400" dirty="0" smtClean="0"/>
              <a:t>Delirium tremens is a severe form of alcohol withdrawal.</a:t>
            </a:r>
          </a:p>
          <a:p>
            <a:pPr lvl="2">
              <a:buClr>
                <a:srgbClr val="FF0000"/>
              </a:buClr>
              <a:buFont typeface="Wingdings" panose="05000000000000000000" pitchFamily="2" charset="2"/>
              <a:buChar char="§"/>
            </a:pPr>
            <a:r>
              <a:rPr lang="en-US" altLang="en-US" sz="2000" i="1" dirty="0" smtClean="0"/>
              <a:t>Typically seen in people with histories of long term, heavy consumption of alcohol.</a:t>
            </a:r>
          </a:p>
          <a:p>
            <a:pPr lvl="2">
              <a:buClr>
                <a:srgbClr val="FF0000"/>
              </a:buClr>
              <a:buFont typeface="Wingdings" panose="05000000000000000000" pitchFamily="2" charset="2"/>
              <a:buChar char="§"/>
            </a:pPr>
            <a:r>
              <a:rPr lang="en-US" altLang="en-US" sz="2000" i="1" dirty="0" smtClean="0"/>
              <a:t>The whole body trembles, sometimes with seizures, disorientation, and hallucinations.</a:t>
            </a:r>
          </a:p>
          <a:p>
            <a:pPr lvl="2">
              <a:buClr>
                <a:srgbClr val="FF0000"/>
              </a:buClr>
              <a:buFont typeface="Wingdings" panose="05000000000000000000" pitchFamily="2" charset="2"/>
              <a:buChar char="§"/>
            </a:pPr>
            <a:r>
              <a:rPr lang="en-US" altLang="en-US" sz="2000" i="1" dirty="0" smtClean="0"/>
              <a:t>Symptoms most commonly occur within 48 – 96 hours after last drink but can occur 7 – 10 days after the last drink.</a:t>
            </a:r>
          </a:p>
          <a:p>
            <a:pPr lvl="2">
              <a:buClr>
                <a:srgbClr val="FF0000"/>
              </a:buClr>
              <a:buFont typeface="Wingdings" panose="05000000000000000000" pitchFamily="2" charset="2"/>
              <a:buChar char="§"/>
            </a:pPr>
            <a:r>
              <a:rPr lang="en-US" altLang="en-US" sz="2000" i="1" dirty="0" smtClean="0"/>
              <a:t>Delirium tremens lasts 3 – 10 days, with a reported death rate of up to 20%.</a:t>
            </a:r>
          </a:p>
          <a:p>
            <a:pPr lvl="2">
              <a:buClr>
                <a:srgbClr val="FF0000"/>
              </a:buClr>
              <a:buFont typeface="Wingdings" panose="05000000000000000000" pitchFamily="2" charset="2"/>
              <a:buChar char="§"/>
            </a:pPr>
            <a:r>
              <a:rPr lang="en-US" altLang="en-US" sz="2000" i="1" dirty="0" smtClean="0"/>
              <a:t>Hallucinations may develop independently of delirium tremens and may last days to weeks.</a:t>
            </a:r>
          </a:p>
          <a:p>
            <a:pPr lvl="2">
              <a:buClr>
                <a:srgbClr val="FF0000"/>
              </a:buClr>
              <a:buFont typeface="Wingdings" panose="05000000000000000000" pitchFamily="2" charset="2"/>
              <a:buChar char="§"/>
            </a:pPr>
            <a:r>
              <a:rPr lang="en-US" altLang="en-US" sz="2000" i="1" dirty="0" smtClean="0"/>
              <a:t>May also be caused by head injury, infection or illness.</a:t>
            </a:r>
          </a:p>
          <a:p>
            <a:pPr lvl="1">
              <a:buClr>
                <a:srgbClr val="FF0000"/>
              </a:buClr>
              <a:buFont typeface="Monotype Sorts" pitchFamily="2" charset="2"/>
              <a:buNone/>
            </a:pPr>
            <a:endParaRPr lang="en-US" altLang="en-US" sz="1600" b="1" dirty="0" smtClean="0">
              <a:latin typeface="Times New Roman" pitchFamily="18" charset="0"/>
            </a:endParaRPr>
          </a:p>
        </p:txBody>
      </p:sp>
      <p:pic>
        <p:nvPicPr>
          <p:cNvPr id="2" name="Picture 1"/>
          <p:cNvPicPr>
            <a:picLocks noChangeAspect="1"/>
          </p:cNvPicPr>
          <p:nvPr/>
        </p:nvPicPr>
        <p:blipFill>
          <a:blip r:embed="rId3"/>
          <a:stretch>
            <a:fillRect/>
          </a:stretch>
        </p:blipFill>
        <p:spPr>
          <a:xfrm>
            <a:off x="4989698" y="266700"/>
            <a:ext cx="3997760" cy="2171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81000" y="381000"/>
            <a:ext cx="7772400" cy="1143000"/>
          </a:xfrm>
        </p:spPr>
        <p:txBody>
          <a:bodyPr/>
          <a:lstStyle/>
          <a:p>
            <a:r>
              <a:rPr lang="en-US" altLang="en-US" b="1" dirty="0" smtClean="0"/>
              <a:t>Alcohol Withdrawal – DT’s</a:t>
            </a:r>
            <a:br>
              <a:rPr lang="en-US" altLang="en-US" b="1" dirty="0" smtClean="0"/>
            </a:br>
            <a:r>
              <a:rPr lang="en-US" altLang="en-US" b="1" dirty="0" smtClean="0"/>
              <a:t>       </a:t>
            </a:r>
            <a:endParaRPr lang="en-US" altLang="en-US" dirty="0" smtClean="0"/>
          </a:p>
        </p:txBody>
      </p:sp>
      <p:sp>
        <p:nvSpPr>
          <p:cNvPr id="48131" name="Rectangle 3"/>
          <p:cNvSpPr>
            <a:spLocks noGrp="1" noChangeArrowheads="1"/>
          </p:cNvSpPr>
          <p:nvPr>
            <p:ph sz="half" idx="1"/>
          </p:nvPr>
        </p:nvSpPr>
        <p:spPr>
          <a:xfrm>
            <a:off x="374301" y="1143000"/>
            <a:ext cx="4013200" cy="4171950"/>
          </a:xfrm>
          <a:solidFill>
            <a:srgbClr val="F2F2F2">
              <a:alpha val="65098"/>
            </a:srgbClr>
          </a:solidFill>
        </p:spPr>
        <p:txBody>
          <a:bodyPr>
            <a:normAutofit lnSpcReduction="10000"/>
          </a:bodyPr>
          <a:lstStyle/>
          <a:p>
            <a:pPr>
              <a:lnSpc>
                <a:spcPct val="80000"/>
              </a:lnSpc>
              <a:buFont typeface="Monotype Sorts" pitchFamily="2" charset="2"/>
              <a:buNone/>
            </a:pPr>
            <a:r>
              <a:rPr lang="en-US" altLang="en-US" sz="2400" b="1" dirty="0" smtClean="0">
                <a:solidFill>
                  <a:srgbClr val="FF3300"/>
                </a:solidFill>
              </a:rPr>
              <a:t>Symptoms</a:t>
            </a:r>
          </a:p>
          <a:p>
            <a:pPr>
              <a:lnSpc>
                <a:spcPct val="80000"/>
              </a:lnSpc>
              <a:buClr>
                <a:srgbClr val="FF0000"/>
              </a:buClr>
              <a:buFont typeface="Wingdings" panose="05000000000000000000" pitchFamily="2" charset="2"/>
              <a:buChar char="Ø"/>
            </a:pPr>
            <a:r>
              <a:rPr lang="en-US" altLang="en-US" sz="1800" b="1" dirty="0" smtClean="0"/>
              <a:t>profound confusion</a:t>
            </a:r>
          </a:p>
          <a:p>
            <a:pPr>
              <a:lnSpc>
                <a:spcPct val="80000"/>
              </a:lnSpc>
              <a:buClr>
                <a:srgbClr val="FF0000"/>
              </a:buClr>
              <a:buFont typeface="Wingdings" panose="05000000000000000000" pitchFamily="2" charset="2"/>
              <a:buChar char="Ø"/>
            </a:pPr>
            <a:r>
              <a:rPr lang="en-US" altLang="en-US" sz="1800" b="1" dirty="0" smtClean="0"/>
              <a:t>vivid hallucinations</a:t>
            </a:r>
          </a:p>
          <a:p>
            <a:pPr>
              <a:lnSpc>
                <a:spcPct val="80000"/>
              </a:lnSpc>
              <a:buClr>
                <a:srgbClr val="FF0000"/>
              </a:buClr>
              <a:buFont typeface="Wingdings" panose="05000000000000000000" pitchFamily="2" charset="2"/>
              <a:buChar char="Ø"/>
            </a:pPr>
            <a:r>
              <a:rPr lang="en-US" altLang="en-US" sz="1800" b="1" dirty="0" smtClean="0"/>
              <a:t>agitation</a:t>
            </a:r>
          </a:p>
          <a:p>
            <a:pPr>
              <a:lnSpc>
                <a:spcPct val="80000"/>
              </a:lnSpc>
              <a:buClr>
                <a:srgbClr val="FF0000"/>
              </a:buClr>
              <a:buFont typeface="Wingdings" panose="05000000000000000000" pitchFamily="2" charset="2"/>
              <a:buChar char="Ø"/>
            </a:pPr>
            <a:r>
              <a:rPr lang="en-US" altLang="en-US" sz="1800" b="1" dirty="0" smtClean="0"/>
              <a:t>increased pulse &amp; breathing</a:t>
            </a:r>
          </a:p>
          <a:p>
            <a:pPr>
              <a:lnSpc>
                <a:spcPct val="80000"/>
              </a:lnSpc>
              <a:buClr>
                <a:srgbClr val="FF0000"/>
              </a:buClr>
              <a:buFont typeface="Wingdings" panose="05000000000000000000" pitchFamily="2" charset="2"/>
              <a:buChar char="Ø"/>
            </a:pPr>
            <a:r>
              <a:rPr lang="en-US" altLang="en-US" sz="1800" b="1" dirty="0" smtClean="0"/>
              <a:t>possible terror or confusion</a:t>
            </a:r>
          </a:p>
          <a:p>
            <a:pPr>
              <a:lnSpc>
                <a:spcPct val="80000"/>
              </a:lnSpc>
              <a:buClr>
                <a:srgbClr val="FF0000"/>
              </a:buClr>
              <a:buFont typeface="Wingdings" panose="05000000000000000000" pitchFamily="2" charset="2"/>
              <a:buChar char="Ø"/>
            </a:pPr>
            <a:r>
              <a:rPr lang="en-US" altLang="en-US" sz="1800" b="1" dirty="0" smtClean="0"/>
              <a:t>delusions</a:t>
            </a:r>
          </a:p>
          <a:p>
            <a:pPr>
              <a:lnSpc>
                <a:spcPct val="80000"/>
              </a:lnSpc>
              <a:buClr>
                <a:srgbClr val="FF0000"/>
              </a:buClr>
              <a:buFont typeface="Wingdings" panose="05000000000000000000" pitchFamily="2" charset="2"/>
              <a:buChar char="Ø"/>
            </a:pPr>
            <a:r>
              <a:rPr lang="en-US" altLang="en-US" sz="1800" b="1" dirty="0" smtClean="0"/>
              <a:t>tremors</a:t>
            </a:r>
          </a:p>
          <a:p>
            <a:pPr>
              <a:lnSpc>
                <a:spcPct val="80000"/>
              </a:lnSpc>
              <a:buClr>
                <a:srgbClr val="FF0000"/>
              </a:buClr>
              <a:buFont typeface="Wingdings" panose="05000000000000000000" pitchFamily="2" charset="2"/>
              <a:buChar char="Ø"/>
            </a:pPr>
            <a:r>
              <a:rPr lang="en-US" altLang="en-US" sz="1800" b="1" dirty="0" smtClean="0"/>
              <a:t>pallor</a:t>
            </a:r>
          </a:p>
          <a:p>
            <a:pPr>
              <a:lnSpc>
                <a:spcPct val="80000"/>
              </a:lnSpc>
              <a:buClr>
                <a:srgbClr val="FF0000"/>
              </a:buClr>
              <a:buFont typeface="Wingdings" panose="05000000000000000000" pitchFamily="2" charset="2"/>
              <a:buChar char="Ø"/>
            </a:pPr>
            <a:r>
              <a:rPr lang="en-US" altLang="en-US" sz="1800" b="1" dirty="0" smtClean="0"/>
              <a:t>sweating</a:t>
            </a:r>
          </a:p>
          <a:p>
            <a:pPr>
              <a:lnSpc>
                <a:spcPct val="80000"/>
              </a:lnSpc>
              <a:buClr>
                <a:srgbClr val="FF0000"/>
              </a:buClr>
              <a:buFont typeface="Wingdings" panose="05000000000000000000" pitchFamily="2" charset="2"/>
              <a:buChar char="Ø"/>
            </a:pPr>
            <a:r>
              <a:rPr lang="en-US" altLang="en-US" sz="1800" b="1" dirty="0" smtClean="0"/>
              <a:t>vomiting</a:t>
            </a:r>
          </a:p>
          <a:p>
            <a:pPr>
              <a:lnSpc>
                <a:spcPct val="80000"/>
              </a:lnSpc>
              <a:buClr>
                <a:srgbClr val="FF0000"/>
              </a:buClr>
              <a:buFont typeface="Wingdings" panose="05000000000000000000" pitchFamily="2" charset="2"/>
              <a:buChar char="Ø"/>
            </a:pPr>
            <a:r>
              <a:rPr lang="en-US" altLang="en-US" sz="1800" b="1" dirty="0" smtClean="0"/>
              <a:t>high fever with  convulsions</a:t>
            </a:r>
            <a:endParaRPr lang="en-US" altLang="en-US" sz="2400" dirty="0" smtClean="0"/>
          </a:p>
          <a:p>
            <a:pPr>
              <a:lnSpc>
                <a:spcPct val="80000"/>
              </a:lnSpc>
            </a:pPr>
            <a:endParaRPr lang="en-US" altLang="en-US" sz="1200" b="1" dirty="0" smtClean="0">
              <a:latin typeface="Times New Roman" pitchFamily="18" charset="0"/>
            </a:endParaRPr>
          </a:p>
          <a:p>
            <a:pPr>
              <a:lnSpc>
                <a:spcPct val="80000"/>
              </a:lnSpc>
            </a:pPr>
            <a:endParaRPr lang="en-US" altLang="en-US" sz="1400" dirty="0" smtClean="0"/>
          </a:p>
          <a:p>
            <a:pPr>
              <a:lnSpc>
                <a:spcPct val="80000"/>
              </a:lnSpc>
              <a:buFont typeface="Monotype Sorts" pitchFamily="2" charset="2"/>
              <a:buNone/>
            </a:pPr>
            <a:endParaRPr lang="en-US" altLang="en-US" sz="1200" b="1" dirty="0" smtClean="0">
              <a:latin typeface="Times New Roman" pitchFamily="18" charset="0"/>
            </a:endParaRPr>
          </a:p>
        </p:txBody>
      </p:sp>
      <p:sp>
        <p:nvSpPr>
          <p:cNvPr id="48132" name="Rectangle 4"/>
          <p:cNvSpPr>
            <a:spLocks noGrp="1" noChangeArrowheads="1"/>
          </p:cNvSpPr>
          <p:nvPr>
            <p:ph sz="half" idx="2"/>
          </p:nvPr>
        </p:nvSpPr>
        <p:spPr>
          <a:xfrm>
            <a:off x="4724400" y="2286000"/>
            <a:ext cx="4018058" cy="4171950"/>
          </a:xfrm>
          <a:solidFill>
            <a:srgbClr val="F2F2F2">
              <a:alpha val="65098"/>
            </a:srgbClr>
          </a:solidFill>
        </p:spPr>
        <p:txBody>
          <a:bodyPr>
            <a:normAutofit lnSpcReduction="10000"/>
          </a:bodyPr>
          <a:lstStyle/>
          <a:p>
            <a:pPr>
              <a:lnSpc>
                <a:spcPct val="80000"/>
              </a:lnSpc>
              <a:buFont typeface="Monotype Sorts" pitchFamily="2" charset="2"/>
              <a:buNone/>
            </a:pPr>
            <a:r>
              <a:rPr lang="en-US" altLang="en-US" sz="2400" b="1" dirty="0" smtClean="0">
                <a:solidFill>
                  <a:srgbClr val="FF3300"/>
                </a:solidFill>
              </a:rPr>
              <a:t>Treatment</a:t>
            </a:r>
          </a:p>
          <a:p>
            <a:pPr>
              <a:lnSpc>
                <a:spcPct val="80000"/>
              </a:lnSpc>
              <a:buClr>
                <a:srgbClr val="FF0000"/>
              </a:buClr>
              <a:buFont typeface="Wingdings" panose="05000000000000000000" pitchFamily="2" charset="2"/>
              <a:buChar char="Ø"/>
            </a:pPr>
            <a:r>
              <a:rPr lang="en-US" altLang="en-US" sz="1800" b="1" dirty="0" smtClean="0"/>
              <a:t>Transfer inmate to hospital immediately</a:t>
            </a:r>
          </a:p>
          <a:p>
            <a:pPr>
              <a:lnSpc>
                <a:spcPct val="80000"/>
              </a:lnSpc>
              <a:buClr>
                <a:srgbClr val="FF0000"/>
              </a:buClr>
              <a:buFont typeface="Wingdings" panose="05000000000000000000" pitchFamily="2" charset="2"/>
              <a:buChar char="Ø"/>
            </a:pPr>
            <a:r>
              <a:rPr lang="en-US" altLang="en-US" sz="1800" b="1" dirty="0" smtClean="0"/>
              <a:t>Officer may need to administer First Aid for convulsions and fever</a:t>
            </a:r>
          </a:p>
          <a:p>
            <a:pPr>
              <a:lnSpc>
                <a:spcPct val="80000"/>
              </a:lnSpc>
              <a:buClr>
                <a:srgbClr val="FF0000"/>
              </a:buClr>
              <a:buFont typeface="Wingdings" panose="05000000000000000000" pitchFamily="2" charset="2"/>
              <a:buChar char="Ø"/>
            </a:pPr>
            <a:r>
              <a:rPr lang="en-US" altLang="en-US" sz="1800" b="1" dirty="0" smtClean="0"/>
              <a:t>If inmate is admitted to jail infirmary, medical staff will:</a:t>
            </a:r>
          </a:p>
          <a:p>
            <a:pPr lvl="1">
              <a:lnSpc>
                <a:spcPct val="80000"/>
              </a:lnSpc>
              <a:buClr>
                <a:srgbClr val="FF0000"/>
              </a:buClr>
              <a:buFont typeface="Wingdings" panose="05000000000000000000" pitchFamily="2" charset="2"/>
              <a:buChar char="§"/>
            </a:pPr>
            <a:r>
              <a:rPr lang="en-US" altLang="en-US" sz="1800" b="1" dirty="0" smtClean="0"/>
              <a:t>monitor closely</a:t>
            </a:r>
          </a:p>
          <a:p>
            <a:pPr lvl="1">
              <a:lnSpc>
                <a:spcPct val="80000"/>
              </a:lnSpc>
              <a:buClr>
                <a:srgbClr val="FF0000"/>
              </a:buClr>
              <a:buFont typeface="Wingdings" panose="05000000000000000000" pitchFamily="2" charset="2"/>
              <a:buChar char="§"/>
            </a:pPr>
            <a:r>
              <a:rPr lang="en-US" altLang="en-US" sz="1800" b="1" dirty="0" smtClean="0"/>
              <a:t>keep well hydrated</a:t>
            </a:r>
            <a:endParaRPr lang="en-US" altLang="en-US" dirty="0" smtClean="0">
              <a:solidFill>
                <a:srgbClr val="FF3300"/>
              </a:solidFill>
            </a:endParaRPr>
          </a:p>
          <a:p>
            <a:pPr>
              <a:lnSpc>
                <a:spcPct val="80000"/>
              </a:lnSpc>
              <a:buClr>
                <a:srgbClr val="FF0000"/>
              </a:buClr>
            </a:pPr>
            <a:endParaRPr lang="en-US" altLang="en-US" sz="180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76400"/>
            <a:ext cx="9144000" cy="5181600"/>
          </a:xfrm>
          <a:prstGeom prst="rect">
            <a:avLst/>
          </a:prstGeom>
        </p:spPr>
      </p:pic>
      <p:sp>
        <p:nvSpPr>
          <p:cNvPr id="51202" name="Rectangle 2"/>
          <p:cNvSpPr>
            <a:spLocks noGrp="1" noChangeArrowheads="1"/>
          </p:cNvSpPr>
          <p:nvPr>
            <p:ph type="title"/>
          </p:nvPr>
        </p:nvSpPr>
        <p:spPr>
          <a:xfrm>
            <a:off x="689339" y="304800"/>
            <a:ext cx="7765321" cy="1326321"/>
          </a:xfrm>
        </p:spPr>
        <p:txBody>
          <a:bodyPr/>
          <a:lstStyle/>
          <a:p>
            <a:pPr algn="ctr"/>
            <a:r>
              <a:rPr lang="en-US" altLang="en-US" sz="3200" b="1" dirty="0" smtClean="0"/>
              <a:t>Most Common Categories of Drugs</a:t>
            </a:r>
            <a:r>
              <a:rPr lang="en-US" altLang="en-US" sz="3200" dirty="0" smtClean="0"/>
              <a:t> Besides Alcohol</a:t>
            </a:r>
          </a:p>
        </p:txBody>
      </p:sp>
      <p:sp>
        <p:nvSpPr>
          <p:cNvPr id="51203" name="Rectangle 3"/>
          <p:cNvSpPr>
            <a:spLocks noGrp="1" noChangeArrowheads="1"/>
          </p:cNvSpPr>
          <p:nvPr>
            <p:ph idx="1"/>
          </p:nvPr>
        </p:nvSpPr>
        <p:spPr>
          <a:xfrm>
            <a:off x="0" y="1943100"/>
            <a:ext cx="9144000" cy="4648200"/>
          </a:xfrm>
          <a:solidFill>
            <a:srgbClr val="D9D9D9">
              <a:alpha val="65098"/>
            </a:srgbClr>
          </a:solidFill>
        </p:spPr>
        <p:txBody>
          <a:bodyPr>
            <a:normAutofit lnSpcReduction="10000"/>
          </a:bodyPr>
          <a:lstStyle/>
          <a:p>
            <a:pPr>
              <a:buClr>
                <a:srgbClr val="FF0000"/>
              </a:buClr>
              <a:buFont typeface="Wingdings" panose="05000000000000000000" pitchFamily="2" charset="2"/>
              <a:buChar char="Ø"/>
            </a:pPr>
            <a:r>
              <a:rPr lang="en-US" altLang="en-US" sz="2400" b="1" dirty="0" smtClean="0">
                <a:solidFill>
                  <a:srgbClr val="FF0000"/>
                </a:solidFill>
                <a:effectLst>
                  <a:outerShdw blurRad="38100" dist="38100" dir="2700000" algn="tl">
                    <a:srgbClr val="000000">
                      <a:alpha val="43137"/>
                    </a:srgbClr>
                  </a:outerShdw>
                </a:effectLst>
              </a:rPr>
              <a:t>Cannabis:</a:t>
            </a:r>
            <a:r>
              <a:rPr lang="en-US" altLang="en-US" sz="2400" b="1" dirty="0" smtClean="0">
                <a:solidFill>
                  <a:srgbClr val="008000"/>
                </a:solidFill>
                <a:effectLst>
                  <a:outerShdw blurRad="38100" dist="38100" dir="2700000" algn="tl">
                    <a:srgbClr val="000000">
                      <a:alpha val="43137"/>
                    </a:srgbClr>
                  </a:outerShdw>
                </a:effectLst>
              </a:rPr>
              <a:t> </a:t>
            </a:r>
            <a:r>
              <a:rPr lang="en-US" altLang="en-US" sz="2400" b="1" dirty="0" smtClean="0"/>
              <a:t>marijuana, extracts, hash (THC/CBD)</a:t>
            </a:r>
            <a:endParaRPr lang="en-US" altLang="en-US" sz="2400" dirty="0" smtClean="0"/>
          </a:p>
          <a:p>
            <a:pPr>
              <a:buClr>
                <a:srgbClr val="FF0000"/>
              </a:buClr>
              <a:buFont typeface="Wingdings" panose="05000000000000000000" pitchFamily="2" charset="2"/>
              <a:buChar char="Ø"/>
            </a:pPr>
            <a:r>
              <a:rPr lang="en-US" altLang="en-US" sz="2400" b="1" dirty="0" smtClean="0">
                <a:solidFill>
                  <a:srgbClr val="FF0000"/>
                </a:solidFill>
                <a:effectLst>
                  <a:outerShdw blurRad="38100" dist="38100" dir="2700000" algn="tl">
                    <a:srgbClr val="000000">
                      <a:alpha val="43137"/>
                    </a:srgbClr>
                  </a:outerShdw>
                </a:effectLst>
              </a:rPr>
              <a:t>Stimulants/Uppers:</a:t>
            </a:r>
            <a:r>
              <a:rPr lang="en-US" altLang="en-US" sz="2400" b="1" dirty="0" smtClean="0">
                <a:solidFill>
                  <a:srgbClr val="FF0000"/>
                </a:solidFill>
              </a:rPr>
              <a:t> </a:t>
            </a:r>
            <a:r>
              <a:rPr lang="en-US" altLang="en-US" sz="2400" b="1" dirty="0" smtClean="0"/>
              <a:t>cocaine, amphetamines (Adderall), </a:t>
            </a:r>
            <a:r>
              <a:rPr lang="en-US" sz="2400" b="1" dirty="0"/>
              <a:t>methylphenidate </a:t>
            </a:r>
            <a:r>
              <a:rPr lang="en-US" sz="2400" b="1" dirty="0" smtClean="0"/>
              <a:t>(</a:t>
            </a:r>
            <a:r>
              <a:rPr lang="en-US" altLang="en-US" sz="2400" b="1" dirty="0" smtClean="0"/>
              <a:t>Ritalin) methamphetamine, MDMA (ecstasy/molly), </a:t>
            </a:r>
          </a:p>
          <a:p>
            <a:pPr>
              <a:buClr>
                <a:srgbClr val="FF0000"/>
              </a:buClr>
              <a:buFont typeface="Wingdings" panose="05000000000000000000" pitchFamily="2" charset="2"/>
              <a:buChar char="Ø"/>
            </a:pPr>
            <a:r>
              <a:rPr lang="en-US" altLang="en-US" sz="2400" b="1" dirty="0" smtClean="0">
                <a:solidFill>
                  <a:srgbClr val="FF0000"/>
                </a:solidFill>
                <a:effectLst>
                  <a:outerShdw blurRad="38100" dist="38100" dir="2700000" algn="tl">
                    <a:srgbClr val="000000">
                      <a:alpha val="43137"/>
                    </a:srgbClr>
                  </a:outerShdw>
                </a:effectLst>
              </a:rPr>
              <a:t>Depressants/ Sedatives</a:t>
            </a:r>
          </a:p>
          <a:p>
            <a:pPr lvl="1">
              <a:buClr>
                <a:srgbClr val="FF0000"/>
              </a:buClr>
              <a:buFont typeface="Wingdings" panose="05000000000000000000" pitchFamily="2" charset="2"/>
              <a:buChar char="§"/>
            </a:pPr>
            <a:r>
              <a:rPr lang="en-US" altLang="en-US" sz="2000" b="1" dirty="0" smtClean="0">
                <a:solidFill>
                  <a:srgbClr val="FF0000"/>
                </a:solidFill>
                <a:effectLst>
                  <a:outerShdw blurRad="38100" dist="38100" dir="2700000" algn="tl">
                    <a:srgbClr val="000000">
                      <a:alpha val="43137"/>
                    </a:srgbClr>
                  </a:outerShdw>
                </a:effectLst>
              </a:rPr>
              <a:t>Opioids:</a:t>
            </a:r>
            <a:r>
              <a:rPr lang="en-US" altLang="en-US" sz="2000" b="1" dirty="0" smtClean="0">
                <a:effectLst>
                  <a:outerShdw blurRad="38100" dist="38100" dir="2700000" algn="tl">
                    <a:srgbClr val="000000">
                      <a:alpha val="43137"/>
                    </a:srgbClr>
                  </a:outerShdw>
                </a:effectLst>
              </a:rPr>
              <a:t> </a:t>
            </a:r>
            <a:r>
              <a:rPr lang="en-US" altLang="en-US" sz="2000" b="1" dirty="0"/>
              <a:t>H</a:t>
            </a:r>
            <a:r>
              <a:rPr lang="en-US" altLang="en-US" sz="2000" b="1" dirty="0" smtClean="0"/>
              <a:t>eroin, </a:t>
            </a:r>
            <a:r>
              <a:rPr lang="en-US" altLang="en-US" sz="2000" b="1" dirty="0"/>
              <a:t>M</a:t>
            </a:r>
            <a:r>
              <a:rPr lang="en-US" altLang="en-US" sz="2000" b="1" dirty="0" smtClean="0"/>
              <a:t>ethadone, Buprenorphine, morphine, Codeine, Tramadol, </a:t>
            </a:r>
            <a:r>
              <a:rPr lang="en-US" altLang="en-US" sz="2000" b="1" dirty="0" smtClean="0"/>
              <a:t>Fentanyl, </a:t>
            </a:r>
            <a:r>
              <a:rPr lang="en-US" altLang="en-US" sz="2000" b="1" dirty="0" err="1" smtClean="0"/>
              <a:t>Carfentanyl</a:t>
            </a:r>
            <a:endParaRPr lang="en-US" altLang="en-US" sz="2000" b="1" dirty="0" smtClean="0"/>
          </a:p>
          <a:p>
            <a:pPr lvl="1">
              <a:buClr>
                <a:srgbClr val="FF0000"/>
              </a:buClr>
              <a:buFont typeface="Wingdings" panose="05000000000000000000" pitchFamily="2" charset="2"/>
              <a:buChar char="§"/>
            </a:pPr>
            <a:r>
              <a:rPr lang="en-US" altLang="en-US" sz="2000" b="1" dirty="0" smtClean="0">
                <a:solidFill>
                  <a:srgbClr val="FF0000"/>
                </a:solidFill>
                <a:effectLst>
                  <a:outerShdw blurRad="38100" dist="38100" dir="2700000" algn="tl">
                    <a:srgbClr val="000000">
                      <a:alpha val="43137"/>
                    </a:srgbClr>
                  </a:outerShdw>
                </a:effectLst>
              </a:rPr>
              <a:t>Benzodiazepines: </a:t>
            </a:r>
            <a:r>
              <a:rPr lang="en-US" altLang="en-US" sz="2000" b="1" dirty="0" smtClean="0"/>
              <a:t>Xanax, Klonopin, Ativan</a:t>
            </a:r>
            <a:r>
              <a:rPr lang="en-US" altLang="en-US" sz="2000" b="1" dirty="0"/>
              <a:t>, Valium, </a:t>
            </a:r>
            <a:r>
              <a:rPr lang="en-US" altLang="en-US" sz="2000" b="1" dirty="0" smtClean="0"/>
              <a:t>Librium</a:t>
            </a:r>
          </a:p>
          <a:p>
            <a:pPr lvl="1">
              <a:buClr>
                <a:srgbClr val="FF0000"/>
              </a:buClr>
              <a:buFont typeface="Wingdings" panose="05000000000000000000" pitchFamily="2" charset="2"/>
              <a:buChar char="§"/>
            </a:pPr>
            <a:r>
              <a:rPr lang="en-US" altLang="en-US" sz="2000" b="1" dirty="0" smtClean="0">
                <a:solidFill>
                  <a:srgbClr val="FF0000"/>
                </a:solidFill>
                <a:effectLst>
                  <a:outerShdw blurRad="38100" dist="38100" dir="2700000" algn="tl">
                    <a:srgbClr val="000000">
                      <a:alpha val="43137"/>
                    </a:srgbClr>
                  </a:outerShdw>
                </a:effectLst>
              </a:rPr>
              <a:t>Barbiturates: </a:t>
            </a:r>
            <a:r>
              <a:rPr lang="en-US" altLang="en-US" sz="2000" b="1" dirty="0" smtClean="0"/>
              <a:t>prescription drugs with Phenobarbital in them </a:t>
            </a:r>
          </a:p>
          <a:p>
            <a:pPr>
              <a:buClr>
                <a:srgbClr val="FF0000"/>
              </a:buClr>
              <a:buFont typeface="Wingdings" panose="05000000000000000000" pitchFamily="2" charset="2"/>
              <a:buChar char="Ø"/>
            </a:pPr>
            <a:r>
              <a:rPr lang="en-US" altLang="en-US" sz="2400" b="1" dirty="0">
                <a:solidFill>
                  <a:srgbClr val="FF0000"/>
                </a:solidFill>
                <a:effectLst>
                  <a:outerShdw blurRad="38100" dist="38100" dir="2700000" algn="tl">
                    <a:srgbClr val="000000">
                      <a:alpha val="43137"/>
                    </a:srgbClr>
                  </a:outerShdw>
                </a:effectLst>
              </a:rPr>
              <a:t>PCP:</a:t>
            </a:r>
            <a:r>
              <a:rPr lang="en-US" altLang="en-US" sz="2400" b="1" dirty="0">
                <a:effectLst>
                  <a:outerShdw blurRad="38100" dist="38100" dir="2700000" algn="tl">
                    <a:srgbClr val="000000">
                      <a:alpha val="43137"/>
                    </a:srgbClr>
                  </a:outerShdw>
                </a:effectLst>
              </a:rPr>
              <a:t> </a:t>
            </a:r>
            <a:r>
              <a:rPr lang="en-US" altLang="en-US" sz="2400" b="1" dirty="0" smtClean="0"/>
              <a:t>Phencyclidine (angel dust) </a:t>
            </a:r>
          </a:p>
        </p:txBody>
      </p:sp>
    </p:spTree>
  </p:cSld>
  <p:clrMapOvr>
    <a:masterClrMapping/>
  </p:clrMapOvr>
  <p:transition spd="med">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15845</TotalTime>
  <Words>4226</Words>
  <Application>Microsoft Office PowerPoint</Application>
  <PresentationFormat>On-screen Show (4:3)</PresentationFormat>
  <Paragraphs>497</Paragraphs>
  <Slides>48</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vt:lpstr>
      <vt:lpstr>Arial Black</vt:lpstr>
      <vt:lpstr>Bookman Old Style</vt:lpstr>
      <vt:lpstr>Calibri</vt:lpstr>
      <vt:lpstr>Courier New</vt:lpstr>
      <vt:lpstr>Monotype Sorts</vt:lpstr>
      <vt:lpstr>Rockwell</vt:lpstr>
      <vt:lpstr>Tahoma</vt:lpstr>
      <vt:lpstr>Times New Roman</vt:lpstr>
      <vt:lpstr>Wingdings</vt:lpstr>
      <vt:lpstr>Damask</vt:lpstr>
      <vt:lpstr>PowerPoint Presentation</vt:lpstr>
      <vt:lpstr>Depressants/Downers</vt:lpstr>
      <vt:lpstr>Alcohol Withdrawal       </vt:lpstr>
      <vt:lpstr>PowerPoint Presentation</vt:lpstr>
      <vt:lpstr>Alcohol Withdrawal        </vt:lpstr>
      <vt:lpstr>Alcohol Withdrawal </vt:lpstr>
      <vt:lpstr>Alcohol  Withdrawal </vt:lpstr>
      <vt:lpstr>Alcohol Withdrawal – DT’s        </vt:lpstr>
      <vt:lpstr>Most Common Categories of Drugs Besides Alcohol</vt:lpstr>
      <vt:lpstr>Most Common Categories of Drugs Besides Alcohol</vt:lpstr>
      <vt:lpstr>Most Common Categories of Drugs Besides Alcohol</vt:lpstr>
      <vt:lpstr>Most Common Categories of Drugs Besides Alcohol</vt:lpstr>
      <vt:lpstr>Benzodiazepine Overdose</vt:lpstr>
      <vt:lpstr>Opiates/Opioids</vt:lpstr>
      <vt:lpstr>Opioids – most commonly abused</vt:lpstr>
      <vt:lpstr>PowerPoint Presentation</vt:lpstr>
      <vt:lpstr>Fentanyl</vt:lpstr>
      <vt:lpstr>Fentanyl</vt:lpstr>
      <vt:lpstr>PowerPoint Presentation</vt:lpstr>
      <vt:lpstr>Perc 30/Blues/Blueberries</vt:lpstr>
      <vt:lpstr>Opioids </vt:lpstr>
      <vt:lpstr>Opioids </vt:lpstr>
      <vt:lpstr>PowerPoint Presentation</vt:lpstr>
      <vt:lpstr>PowerPoint Presentation</vt:lpstr>
      <vt:lpstr>PowerPoint Presentation</vt:lpstr>
      <vt:lpstr>Symptoms of Opioid intoxication</vt:lpstr>
      <vt:lpstr>PowerPoint Presentation</vt:lpstr>
      <vt:lpstr>PowerPoint Presentation</vt:lpstr>
      <vt:lpstr>PowerPoint Presentation</vt:lpstr>
      <vt:lpstr>Signs of opioid Overdose</vt:lpstr>
      <vt:lpstr>Overdose Intervention</vt:lpstr>
      <vt:lpstr>PowerPoint Presentation</vt:lpstr>
      <vt:lpstr>Overdose Intervention</vt:lpstr>
      <vt:lpstr>Overdose Intervention</vt:lpstr>
      <vt:lpstr>Other CNSD Withdrawal </vt:lpstr>
      <vt:lpstr>PowerPoint Presentation</vt:lpstr>
      <vt:lpstr>Stimulants</vt:lpstr>
      <vt:lpstr>CNSS Withdrawal </vt:lpstr>
      <vt:lpstr>CNSS Withdrawal</vt:lpstr>
      <vt:lpstr>CNSS Withdrawal</vt:lpstr>
      <vt:lpstr> Cocaine &amp; Alcohol</vt:lpstr>
      <vt:lpstr>Cocaine &amp; Heroin</vt:lpstr>
      <vt:lpstr>MDMA</vt:lpstr>
      <vt:lpstr>PowerPoint Presentation</vt:lpstr>
      <vt:lpstr>Psychedelics </vt:lpstr>
      <vt:lpstr>Psychedelics </vt:lpstr>
      <vt:lpstr>Important to note...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Presentation</dc:title>
  <dc:creator>Peter Babineau</dc:creator>
  <cp:lastModifiedBy>Nancy Reis</cp:lastModifiedBy>
  <cp:revision>338</cp:revision>
  <cp:lastPrinted>2002-10-17T12:49:25Z</cp:lastPrinted>
  <dcterms:created xsi:type="dcterms:W3CDTF">1998-12-28T15:52:17Z</dcterms:created>
  <dcterms:modified xsi:type="dcterms:W3CDTF">2024-01-16T15:04:24Z</dcterms:modified>
</cp:coreProperties>
</file>